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0" r:id="rId1"/>
  </p:sldMasterIdLst>
  <p:notesMasterIdLst>
    <p:notesMasterId r:id="rId9"/>
  </p:notesMasterIdLst>
  <p:sldIdLst>
    <p:sldId id="256" r:id="rId2"/>
    <p:sldId id="257" r:id="rId3"/>
    <p:sldId id="258" r:id="rId4"/>
    <p:sldId id="263" r:id="rId5"/>
    <p:sldId id="264" r:id="rId6"/>
    <p:sldId id="265" r:id="rId7"/>
    <p:sldId id="267" r:id="rId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3EE929-C99D-42A4-AD66-F6931C3152E1}">
  <a:tblStyle styleId="{413EE929-C99D-42A4-AD66-F6931C3152E1}" styleName="Table_0">
    <a:wholeTbl>
      <a:tcTxStyle b="off" i="off">
        <a:font>
          <a:latin typeface="Gill Sans MT"/>
          <a:ea typeface="Gill Sans MT"/>
          <a:cs typeface="Gill Sans MT"/>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83066CF-5BDB-472E-B86F-61AC2F3E636F}"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8571"/>
    <p:restoredTop sz="77778"/>
  </p:normalViewPr>
  <p:slideViewPr>
    <p:cSldViewPr snapToGrid="0">
      <p:cViewPr>
        <p:scale>
          <a:sx n="100" d="100"/>
          <a:sy n="100" d="100"/>
        </p:scale>
        <p:origin x="1408" y="6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tiff>
</file>

<file path=ppt/media/image14.tiff>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3550027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Quick Introduction</a:t>
            </a:r>
            <a:endParaRPr dirty="0"/>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10 seconds</a:t>
            </a:r>
            <a:endParaRPr dirty="0"/>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Issak</a:t>
            </a:r>
          </a:p>
          <a:p>
            <a:pPr marL="0" marR="0" lvl="0" indent="0" algn="l" rtl="0">
              <a:spcBef>
                <a:spcPts val="0"/>
              </a:spcBef>
              <a:spcAft>
                <a:spcPts val="0"/>
              </a:spcAft>
              <a:buNone/>
            </a:pPr>
            <a:endParaRPr lang="en-US" sz="1200" b="0" i="0" u="none" strike="noStrike" cap="none" dirty="0">
              <a:solidFill>
                <a:schemeClr val="dk1"/>
              </a:solidFill>
              <a:latin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Calibri"/>
                <a:cs typeface="Calibri"/>
                <a:sym typeface="Calibri"/>
              </a:rPr>
              <a:t>Hi everyone, I’m Issak, this is Robert, Teagan and Amit and we’re RITA Solutions and here’s what we’ve done in 9 months in 5 minutes</a:t>
            </a:r>
          </a:p>
        </p:txBody>
      </p:sp>
      <p:sp>
        <p:nvSpPr>
          <p:cNvPr id="98" name="Google Shape;98;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1</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 name="Google Shape;107;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Product: 10 seconds</a:t>
            </a:r>
            <a:endParaRPr dirty="0"/>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Robert</a:t>
            </a:r>
            <a:endParaRPr dirty="0"/>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Project planning: 15 seconds</a:t>
            </a:r>
            <a:endParaRPr dirty="0"/>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Robert</a:t>
            </a:r>
            <a:endParaRPr dirty="0"/>
          </a:p>
          <a:p>
            <a:pPr marL="0" marR="0" lvl="0" indent="0" algn="l" rtl="0">
              <a:spcBef>
                <a:spcPts val="0"/>
              </a:spcBef>
              <a:spcAft>
                <a:spcPts val="0"/>
              </a:spcAft>
              <a:buClr>
                <a:schemeClr val="dk1"/>
              </a:buClr>
              <a:buSzPts val="1200"/>
              <a:buFont typeface="Calibri"/>
              <a:buNone/>
            </a:pPr>
            <a:endParaRPr lang="en-AU" sz="1200" b="0" i="0" u="none" strike="noStrike" cap="none" dirty="0">
              <a:solidFill>
                <a:schemeClr val="dk1"/>
              </a:solidFill>
              <a:latin typeface="Calibri"/>
              <a:ea typeface="Calibri"/>
              <a:cs typeface="Calibri"/>
              <a:sym typeface="Calibri"/>
            </a:endParaRPr>
          </a:p>
          <a:p>
            <a:r>
              <a:rPr lang="en-US" sz="1200" b="0" i="0" u="none" strike="noStrike" cap="none" dirty="0" err="1">
                <a:solidFill>
                  <a:schemeClr val="dk1"/>
                </a:solidFill>
                <a:latin typeface="Calibri"/>
                <a:ea typeface="Calibri"/>
                <a:cs typeface="Calibri"/>
                <a:sym typeface="Calibri"/>
              </a:rPr>
              <a:t>Wuli</a:t>
            </a:r>
            <a:r>
              <a:rPr lang="en-US" sz="1200" b="0" i="0" u="none" strike="noStrike" cap="none" dirty="0">
                <a:solidFill>
                  <a:schemeClr val="dk1"/>
                </a:solidFill>
                <a:latin typeface="Calibri"/>
                <a:ea typeface="Calibri"/>
                <a:cs typeface="Calibri"/>
                <a:sym typeface="Calibri"/>
              </a:rPr>
              <a:t> is a remote control locking mechanism equipped to the inside of the wheel of a non-</a:t>
            </a:r>
            <a:r>
              <a:rPr lang="en-US" sz="1200" b="0" i="0" u="none" strike="noStrike" cap="none" dirty="0" err="1">
                <a:solidFill>
                  <a:schemeClr val="dk1"/>
                </a:solidFill>
                <a:latin typeface="Calibri"/>
                <a:ea typeface="Calibri"/>
                <a:cs typeface="Calibri"/>
                <a:sym typeface="Calibri"/>
              </a:rPr>
              <a:t>motorised</a:t>
            </a:r>
            <a:r>
              <a:rPr lang="en-US" sz="1200" b="0" i="0" u="none" strike="noStrike" cap="none" dirty="0">
                <a:solidFill>
                  <a:schemeClr val="dk1"/>
                </a:solidFill>
                <a:latin typeface="Calibri"/>
                <a:ea typeface="Calibri"/>
                <a:cs typeface="Calibri"/>
                <a:sym typeface="Calibri"/>
              </a:rPr>
              <a:t> vehicle. Controlled over radio frequency technology, via a remote users are able to send lock and unlock commands which trigger a motorized locking pin to engage and disengage. Additionally users can disable an alarm activated by detected movement from their remote.</a:t>
            </a:r>
          </a:p>
          <a:p>
            <a:endParaRPr lang="en-US" sz="1200" b="0" i="0" u="none" strike="noStrike" cap="none" dirty="0">
              <a:solidFill>
                <a:schemeClr val="dk1"/>
              </a:solidFill>
              <a:latin typeface="Calibri"/>
              <a:ea typeface="Calibri"/>
              <a:cs typeface="Calibri"/>
              <a:sym typeface="Calibri"/>
            </a:endParaRPr>
          </a:p>
          <a:p>
            <a:r>
              <a:rPr lang="en-US" sz="1200" b="0" i="0" u="none" strike="noStrike" cap="none" dirty="0">
                <a:solidFill>
                  <a:schemeClr val="dk1"/>
                </a:solidFill>
                <a:latin typeface="Calibri"/>
                <a:ea typeface="Calibri"/>
                <a:cs typeface="Calibri"/>
                <a:sym typeface="Calibri"/>
              </a:rPr>
              <a:t>In phase 1 we planned to create an application operating over Bluetooth for the next generation, develop a distributor portal as an add on to their existing website created by third-party developers, and provide a proposal on the value of adding GPS tracking services to future generations.</a:t>
            </a:r>
            <a:endParaRPr sz="1200" b="0" i="0" u="none" strike="noStrike" cap="none" dirty="0">
              <a:solidFill>
                <a:schemeClr val="dk1"/>
              </a:solidFill>
              <a:latin typeface="Calibri"/>
              <a:ea typeface="Calibri"/>
              <a:cs typeface="Calibri"/>
              <a:sym typeface="Calibri"/>
            </a:endParaRPr>
          </a:p>
        </p:txBody>
      </p:sp>
      <p:sp>
        <p:nvSpPr>
          <p:cNvPr id="108" name="Google Shape;108;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Clr>
                <a:schemeClr val="dk1"/>
              </a:buClr>
              <a:buSzPts val="12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2</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Tracking: 30 seconds</a:t>
            </a:r>
            <a:endParaRPr dirty="0"/>
          </a:p>
          <a:p>
            <a:pPr marL="0" marR="0" lvl="0" indent="0" algn="l" rtl="0">
              <a:spcBef>
                <a:spcPts val="0"/>
              </a:spcBef>
              <a:spcAft>
                <a:spcPts val="0"/>
              </a:spcAft>
              <a:buNone/>
            </a:pPr>
            <a:r>
              <a:rPr lang="en-US" sz="1200" b="0" i="0" u="none" strike="noStrike" cap="none" dirty="0" err="1">
                <a:solidFill>
                  <a:schemeClr val="dk1"/>
                </a:solidFill>
                <a:latin typeface="Calibri"/>
                <a:ea typeface="Calibri"/>
                <a:cs typeface="Calibri"/>
                <a:sym typeface="Calibri"/>
              </a:rPr>
              <a:t>Teagan</a:t>
            </a:r>
            <a:endParaRPr lang="en-US" sz="1200" b="0" i="0" u="none" strike="noStrike" cap="none" dirty="0">
              <a:solidFill>
                <a:schemeClr val="dk1"/>
              </a:solidFill>
              <a:latin typeface="Calibri"/>
              <a:ea typeface="Calibri"/>
              <a:cs typeface="Calibri"/>
              <a:sym typeface="Calibri"/>
            </a:endParaRPr>
          </a:p>
          <a:p>
            <a:endParaRPr lang="en-US" sz="1200" b="0" i="0" u="none" strike="noStrike" cap="none" dirty="0">
              <a:solidFill>
                <a:schemeClr val="dk1"/>
              </a:solidFill>
              <a:latin typeface="Calibri"/>
              <a:ea typeface="Calibri"/>
              <a:cs typeface="Calibri"/>
              <a:sym typeface="Calibri"/>
            </a:endParaRPr>
          </a:p>
          <a:p>
            <a:r>
              <a:rPr lang="en-US" sz="1200" b="0" i="0" u="none" strike="noStrike" cap="none" dirty="0">
                <a:solidFill>
                  <a:schemeClr val="dk1"/>
                </a:solidFill>
                <a:latin typeface="Calibri"/>
                <a:ea typeface="Calibri"/>
                <a:cs typeface="Calibri"/>
                <a:sym typeface="Calibri"/>
              </a:rPr>
              <a:t>Over the semester the team has managed to complete the three required tasks given by the clients.</a:t>
            </a:r>
          </a:p>
          <a:p>
            <a:r>
              <a:rPr lang="en-US" sz="1200" b="0" i="0" u="none" strike="noStrike" cap="none" dirty="0">
                <a:solidFill>
                  <a:schemeClr val="dk1"/>
                </a:solidFill>
                <a:latin typeface="Calibri"/>
                <a:ea typeface="Calibri"/>
                <a:cs typeface="Calibri"/>
                <a:sym typeface="Calibri"/>
              </a:rPr>
              <a:t>The application is prepared to pair with Bluetooth equipped versions of the </a:t>
            </a:r>
            <a:r>
              <a:rPr lang="en-US" sz="1200" b="0" i="0" u="none" strike="noStrike" cap="none" dirty="0" err="1">
                <a:solidFill>
                  <a:schemeClr val="dk1"/>
                </a:solidFill>
                <a:latin typeface="Calibri"/>
                <a:ea typeface="Calibri"/>
                <a:cs typeface="Calibri"/>
                <a:sym typeface="Calibri"/>
              </a:rPr>
              <a:t>Wuli</a:t>
            </a:r>
            <a:r>
              <a:rPr lang="en-US" sz="1200" b="0" i="0" u="none" strike="noStrike" cap="none" dirty="0">
                <a:solidFill>
                  <a:schemeClr val="dk1"/>
                </a:solidFill>
                <a:latin typeface="Calibri"/>
                <a:ea typeface="Calibri"/>
                <a:cs typeface="Calibri"/>
                <a:sym typeface="Calibri"/>
              </a:rPr>
              <a:t> device. </a:t>
            </a:r>
          </a:p>
          <a:p>
            <a:r>
              <a:rPr lang="en-US" sz="1200" b="0" i="0" u="none" strike="noStrike" cap="none" dirty="0">
                <a:solidFill>
                  <a:schemeClr val="dk1"/>
                </a:solidFill>
                <a:latin typeface="Calibri"/>
                <a:ea typeface="Calibri"/>
                <a:cs typeface="Calibri"/>
                <a:sym typeface="Calibri"/>
              </a:rPr>
              <a:t>The GPS proposal was created to allow the client to assess the value of implementing the GPS to the WULI device.</a:t>
            </a:r>
          </a:p>
          <a:p>
            <a:r>
              <a:rPr lang="en-US" sz="1200" b="0" i="0" u="none" strike="noStrike" cap="none" dirty="0">
                <a:solidFill>
                  <a:schemeClr val="dk1"/>
                </a:solidFill>
                <a:latin typeface="Calibri"/>
                <a:ea typeface="Calibri"/>
                <a:cs typeface="Calibri"/>
                <a:sym typeface="Calibri"/>
              </a:rPr>
              <a:t>The distributor portal had to be altered from a development project to a consulting project. This was due to time constraints from a third-party. The website has now been changed to a technical report.</a:t>
            </a:r>
            <a:endParaRPr dirty="0"/>
          </a:p>
        </p:txBody>
      </p:sp>
      <p:sp>
        <p:nvSpPr>
          <p:cNvPr id="117" name="Google Shape;11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3</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Amit: Talk about application functionalities ~70 seconds</a:t>
            </a: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Edit:</a:t>
            </a: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Moving onto the Wuli Android application. The Wuli app serves a couple of purposes. One of them being able to locate the Wuli device and provide exact co-ordinates for tracking. Home screen displays this to the user for quick monitoring.</a:t>
            </a: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Moving onto controls, another important functionality of the app. Signals are sent via Bluetooth technology. Locking will require the user to enter the pin to lock the device, as will unlocking. The application invalidates incorrect and invalid length passwords in it’s first layer of authentication.</a:t>
            </a: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Then comes the change password feature in which a user can override their old password with a new one.</a:t>
            </a: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Forgot password requires a user to enter their secret unique Wuli ID which resets their password to 1234(?)</a:t>
            </a: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The disable alarm functionality allows a user to disable the alarm when activated if they have the alarm equipped model.</a:t>
            </a: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The location section will serve advance functionality through GPS tracking; allowing the locking the device if lost and routing the signal to the device’s location. This has been implemented in a mocked fashion and will be further developed when a GPS provider is chosen.</a:t>
            </a: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And here comes the logs section where all records of communication between the app and Wuli is stored and can be cleared by the user.</a:t>
            </a:r>
          </a:p>
          <a:p>
            <a:pPr marL="0" marR="0" lvl="0" indent="0" algn="l" rtl="0">
              <a:spcBef>
                <a:spcPts val="0"/>
              </a:spcBef>
              <a:spcAft>
                <a:spcPts val="0"/>
              </a:spcAft>
              <a:buClr>
                <a:schemeClr val="dk1"/>
              </a:buClr>
              <a:buSzPts val="1200"/>
              <a:buFont typeface="Calibri"/>
              <a:buNone/>
            </a:pPr>
            <a:endParaRPr lang="en-US" dirty="0"/>
          </a:p>
          <a:p>
            <a:pPr marL="0" marR="0" lvl="0" indent="0" algn="l" rtl="0">
              <a:spcBef>
                <a:spcPts val="0"/>
              </a:spcBef>
              <a:spcAft>
                <a:spcPts val="0"/>
              </a:spcAft>
              <a:buClr>
                <a:schemeClr val="dk1"/>
              </a:buClr>
              <a:buSzPts val="1200"/>
              <a:buFont typeface="Calibri"/>
              <a:buNone/>
            </a:pPr>
            <a:r>
              <a:rPr lang="en-US" dirty="0"/>
              <a:t>***</a:t>
            </a:r>
          </a:p>
          <a:p>
            <a:pPr marL="0" marR="0" lvl="0" indent="0" algn="l" rtl="0">
              <a:spcBef>
                <a:spcPts val="0"/>
              </a:spcBef>
              <a:spcAft>
                <a:spcPts val="0"/>
              </a:spcAft>
              <a:buClr>
                <a:schemeClr val="dk1"/>
              </a:buClr>
              <a:buSzPts val="1200"/>
              <a:buFont typeface="Calibri"/>
              <a:buNone/>
            </a:pPr>
            <a:r>
              <a:rPr lang="en-AU" sz="1200" b="0" i="0" u="none" strike="noStrike" cap="none" dirty="0">
                <a:solidFill>
                  <a:schemeClr val="dk1"/>
                </a:solidFill>
                <a:effectLst/>
                <a:latin typeface="Calibri"/>
                <a:ea typeface="Calibri"/>
                <a:cs typeface="Calibri"/>
                <a:sym typeface="Calibri"/>
              </a:rPr>
              <a:t>Thanks </a:t>
            </a:r>
            <a:r>
              <a:rPr lang="en-AU" sz="1200" b="1" i="0" u="none" strike="noStrike" cap="none" dirty="0">
                <a:solidFill>
                  <a:schemeClr val="dk1"/>
                </a:solidFill>
                <a:effectLst/>
                <a:latin typeface="Calibri"/>
                <a:ea typeface="Calibri"/>
                <a:cs typeface="Calibri"/>
                <a:sym typeface="Calibri"/>
              </a:rPr>
              <a:t>**</a:t>
            </a:r>
            <a:r>
              <a:rPr lang="en-AU" sz="1200" b="0" i="0" u="none" strike="noStrike" cap="none" dirty="0">
                <a:solidFill>
                  <a:schemeClr val="dk1"/>
                </a:solidFill>
                <a:effectLst/>
                <a:latin typeface="Calibri"/>
                <a:ea typeface="Calibri"/>
                <a:cs typeface="Calibri"/>
                <a:sym typeface="Calibri"/>
              </a:rPr>
              <a:t>.</a:t>
            </a:r>
            <a:br>
              <a:rPr lang="en-AU" dirty="0"/>
            </a:br>
            <a:r>
              <a:rPr lang="en-AU" sz="1200" b="0" i="0" u="none" strike="noStrike" cap="none" dirty="0">
                <a:solidFill>
                  <a:schemeClr val="dk1"/>
                </a:solidFill>
                <a:effectLst/>
                <a:latin typeface="Calibri"/>
                <a:ea typeface="Calibri"/>
                <a:cs typeface="Calibri"/>
                <a:sym typeface="Calibri"/>
              </a:rPr>
              <a:t>All right moving on to cool stuff, Wuli android application. Wuli app is going to serve couple of purposes one of them being able to locate </a:t>
            </a:r>
            <a:r>
              <a:rPr lang="en-AU" sz="1200" b="0" i="0" u="none" strike="noStrike" cap="none" dirty="0" err="1">
                <a:solidFill>
                  <a:schemeClr val="dk1"/>
                </a:solidFill>
                <a:effectLst/>
                <a:latin typeface="Calibri"/>
                <a:ea typeface="Calibri"/>
                <a:cs typeface="Calibri"/>
                <a:sym typeface="Calibri"/>
              </a:rPr>
              <a:t>wuli</a:t>
            </a:r>
            <a:r>
              <a:rPr lang="en-AU" sz="1200" b="0" i="0" u="none" strike="noStrike" cap="none" dirty="0">
                <a:solidFill>
                  <a:schemeClr val="dk1"/>
                </a:solidFill>
                <a:effectLst/>
                <a:latin typeface="Calibri"/>
                <a:ea typeface="Calibri"/>
                <a:cs typeface="Calibri"/>
                <a:sym typeface="Calibri"/>
              </a:rPr>
              <a:t> device and provide its exact co-ordinates for tracking. Home screen presents on the go location of the </a:t>
            </a:r>
            <a:r>
              <a:rPr lang="en-AU" sz="1200" b="0" i="0" u="none" strike="noStrike" cap="none" dirty="0" err="1">
                <a:solidFill>
                  <a:schemeClr val="dk1"/>
                </a:solidFill>
                <a:effectLst/>
                <a:latin typeface="Calibri"/>
                <a:ea typeface="Calibri"/>
                <a:cs typeface="Calibri"/>
                <a:sym typeface="Calibri"/>
              </a:rPr>
              <a:t>wuli</a:t>
            </a:r>
            <a:r>
              <a:rPr lang="en-AU" sz="1200" b="0" i="0" u="none" strike="noStrike" cap="none" dirty="0">
                <a:solidFill>
                  <a:schemeClr val="dk1"/>
                </a:solidFill>
                <a:effectLst/>
                <a:latin typeface="Calibri"/>
                <a:ea typeface="Calibri"/>
                <a:cs typeface="Calibri"/>
                <a:sym typeface="Calibri"/>
              </a:rPr>
              <a:t> device for quick monitoring.</a:t>
            </a:r>
            <a:br>
              <a:rPr lang="en-AU" dirty="0"/>
            </a:br>
            <a:r>
              <a:rPr lang="en-AU" sz="1200" b="0" i="0" u="none" strike="noStrike" cap="none" dirty="0">
                <a:solidFill>
                  <a:schemeClr val="dk1"/>
                </a:solidFill>
                <a:effectLst/>
                <a:latin typeface="Calibri"/>
                <a:ea typeface="Calibri"/>
                <a:cs typeface="Calibri"/>
                <a:sym typeface="Calibri"/>
              </a:rPr>
              <a:t>Moving on to controls, another important functionality of the app is to connect with Wuli device via </a:t>
            </a:r>
            <a:r>
              <a:rPr lang="en-AU" sz="1200" b="0" i="0" u="none" strike="noStrike" cap="none" dirty="0" err="1">
                <a:solidFill>
                  <a:schemeClr val="dk1"/>
                </a:solidFill>
                <a:effectLst/>
                <a:latin typeface="Calibri"/>
                <a:ea typeface="Calibri"/>
                <a:cs typeface="Calibri"/>
                <a:sym typeface="Calibri"/>
              </a:rPr>
              <a:t>bluetooth</a:t>
            </a:r>
            <a:r>
              <a:rPr lang="en-AU" sz="1200" b="0" i="0" u="none" strike="noStrike" cap="none" dirty="0">
                <a:solidFill>
                  <a:schemeClr val="dk1"/>
                </a:solidFill>
                <a:effectLst/>
                <a:latin typeface="Calibri"/>
                <a:ea typeface="Calibri"/>
                <a:cs typeface="Calibri"/>
                <a:sym typeface="Calibri"/>
              </a:rPr>
              <a:t> low energy aka BLE module. It hits 2 targets at once. One being 100 times less power consumption then ordinary </a:t>
            </a:r>
            <a:r>
              <a:rPr lang="en-AU" sz="1200" b="0" i="0" u="none" strike="noStrike" cap="none" dirty="0" err="1">
                <a:solidFill>
                  <a:schemeClr val="dk1"/>
                </a:solidFill>
                <a:effectLst/>
                <a:latin typeface="Calibri"/>
                <a:ea typeface="Calibri"/>
                <a:cs typeface="Calibri"/>
                <a:sym typeface="Calibri"/>
              </a:rPr>
              <a:t>bluetooth</a:t>
            </a:r>
            <a:r>
              <a:rPr lang="en-AU" sz="1200" b="0" i="0" u="none" strike="noStrike" cap="none" dirty="0">
                <a:solidFill>
                  <a:schemeClr val="dk1"/>
                </a:solidFill>
                <a:effectLst/>
                <a:latin typeface="Calibri"/>
                <a:ea typeface="Calibri"/>
                <a:cs typeface="Calibri"/>
                <a:sym typeface="Calibri"/>
              </a:rPr>
              <a:t> device, </a:t>
            </a:r>
            <a:r>
              <a:rPr lang="en-AU" sz="1200" b="0" i="0" u="none" strike="noStrike" cap="none" dirty="0" err="1">
                <a:solidFill>
                  <a:schemeClr val="dk1"/>
                </a:solidFill>
                <a:effectLst/>
                <a:latin typeface="Calibri"/>
                <a:ea typeface="Calibri"/>
                <a:cs typeface="Calibri"/>
                <a:sym typeface="Calibri"/>
              </a:rPr>
              <a:t>inturn</a:t>
            </a:r>
            <a:r>
              <a:rPr lang="en-AU" sz="1200" b="0" i="0" u="none" strike="noStrike" cap="none" dirty="0">
                <a:solidFill>
                  <a:schemeClr val="dk1"/>
                </a:solidFill>
                <a:effectLst/>
                <a:latin typeface="Calibri"/>
                <a:ea typeface="Calibri"/>
                <a:cs typeface="Calibri"/>
                <a:sym typeface="Calibri"/>
              </a:rPr>
              <a:t> not affecting </a:t>
            </a:r>
            <a:r>
              <a:rPr lang="en-AU" sz="1200" b="0" i="0" u="none" strike="noStrike" cap="none" dirty="0" err="1">
                <a:solidFill>
                  <a:schemeClr val="dk1"/>
                </a:solidFill>
                <a:effectLst/>
                <a:latin typeface="Calibri"/>
                <a:ea typeface="Calibri"/>
                <a:cs typeface="Calibri"/>
                <a:sym typeface="Calibri"/>
              </a:rPr>
              <a:t>wuli’s</a:t>
            </a:r>
            <a:r>
              <a:rPr lang="en-AU" sz="1200" b="0" i="0" u="none" strike="noStrike" cap="none" dirty="0">
                <a:solidFill>
                  <a:schemeClr val="dk1"/>
                </a:solidFill>
                <a:effectLst/>
                <a:latin typeface="Calibri"/>
                <a:ea typeface="Calibri"/>
                <a:cs typeface="Calibri"/>
                <a:sym typeface="Calibri"/>
              </a:rPr>
              <a:t> battery much and secure connection as not all of the standard </a:t>
            </a:r>
            <a:r>
              <a:rPr lang="en-AU" sz="1200" b="0" i="0" u="none" strike="noStrike" cap="none" dirty="0" err="1">
                <a:solidFill>
                  <a:schemeClr val="dk1"/>
                </a:solidFill>
                <a:effectLst/>
                <a:latin typeface="Calibri"/>
                <a:ea typeface="Calibri"/>
                <a:cs typeface="Calibri"/>
                <a:sym typeface="Calibri"/>
              </a:rPr>
              <a:t>bluetooth</a:t>
            </a:r>
            <a:r>
              <a:rPr lang="en-AU" sz="1200" b="0" i="0" u="none" strike="noStrike" cap="none" dirty="0">
                <a:solidFill>
                  <a:schemeClr val="dk1"/>
                </a:solidFill>
                <a:effectLst/>
                <a:latin typeface="Calibri"/>
                <a:ea typeface="Calibri"/>
                <a:cs typeface="Calibri"/>
                <a:sym typeface="Calibri"/>
              </a:rPr>
              <a:t> apps can connect with it.</a:t>
            </a:r>
            <a:br>
              <a:rPr lang="en-AU" dirty="0"/>
            </a:br>
            <a:r>
              <a:rPr lang="en-AU" sz="1200" b="0" i="0" u="none" strike="noStrike" cap="none" dirty="0">
                <a:solidFill>
                  <a:schemeClr val="dk1"/>
                </a:solidFill>
                <a:effectLst/>
                <a:latin typeface="Calibri"/>
                <a:ea typeface="Calibri"/>
                <a:cs typeface="Calibri"/>
                <a:sym typeface="Calibri"/>
              </a:rPr>
              <a:t>Locking will require you to enter the pin to unlock the device</a:t>
            </a:r>
            <a:br>
              <a:rPr lang="en-AU" dirty="0"/>
            </a:br>
            <a:r>
              <a:rPr lang="en-AU" sz="1200" b="0" i="0" u="none" strike="noStrike" cap="none" dirty="0">
                <a:solidFill>
                  <a:schemeClr val="dk1"/>
                </a:solidFill>
                <a:effectLst/>
                <a:latin typeface="Calibri"/>
                <a:ea typeface="Calibri"/>
                <a:cs typeface="Calibri"/>
                <a:sym typeface="Calibri"/>
              </a:rPr>
              <a:t>Whereas</a:t>
            </a:r>
            <a:br>
              <a:rPr lang="en-AU" dirty="0"/>
            </a:br>
            <a:r>
              <a:rPr lang="en-AU" sz="1200" b="0" i="0" u="none" strike="noStrike" cap="none" dirty="0">
                <a:solidFill>
                  <a:schemeClr val="dk1"/>
                </a:solidFill>
                <a:effectLst/>
                <a:latin typeface="Calibri"/>
                <a:ea typeface="Calibri"/>
                <a:cs typeface="Calibri"/>
                <a:sym typeface="Calibri"/>
              </a:rPr>
              <a:t>Unlocking will help you to unlock the device.</a:t>
            </a:r>
            <a:br>
              <a:rPr lang="en-AU" dirty="0"/>
            </a:br>
            <a:r>
              <a:rPr lang="en-AU" sz="1200" b="0" i="0" u="none" strike="noStrike" cap="none" dirty="0">
                <a:solidFill>
                  <a:schemeClr val="dk1"/>
                </a:solidFill>
                <a:effectLst/>
                <a:latin typeface="Calibri"/>
                <a:ea typeface="Calibri"/>
                <a:cs typeface="Calibri"/>
                <a:sym typeface="Calibri"/>
              </a:rPr>
              <a:t>Interesting part is </a:t>
            </a:r>
            <a:r>
              <a:rPr lang="en-AU" sz="1200" b="0" i="0" u="none" strike="noStrike" cap="none" dirty="0" err="1">
                <a:solidFill>
                  <a:schemeClr val="dk1"/>
                </a:solidFill>
                <a:effectLst/>
                <a:latin typeface="Calibri"/>
                <a:ea typeface="Calibri"/>
                <a:cs typeface="Calibri"/>
                <a:sym typeface="Calibri"/>
              </a:rPr>
              <a:t>wuli</a:t>
            </a:r>
            <a:r>
              <a:rPr lang="en-AU" sz="1200" b="0" i="0" u="none" strike="noStrike" cap="none" dirty="0">
                <a:solidFill>
                  <a:schemeClr val="dk1"/>
                </a:solidFill>
                <a:effectLst/>
                <a:latin typeface="Calibri"/>
                <a:ea typeface="Calibri"/>
                <a:cs typeface="Calibri"/>
                <a:sym typeface="Calibri"/>
              </a:rPr>
              <a:t> will filter out all of the invalid length of password in it’s first layer of authentication.</a:t>
            </a:r>
            <a:br>
              <a:rPr lang="en-AU" dirty="0"/>
            </a:br>
            <a:r>
              <a:rPr lang="en-AU" sz="1200" b="0" i="0" u="none" strike="noStrike" cap="none" dirty="0">
                <a:solidFill>
                  <a:schemeClr val="dk1"/>
                </a:solidFill>
                <a:effectLst/>
                <a:latin typeface="Calibri"/>
                <a:ea typeface="Calibri"/>
                <a:cs typeface="Calibri"/>
                <a:sym typeface="Calibri"/>
              </a:rPr>
              <a:t>Then comes the change password in which you can change your old password with new one.</a:t>
            </a:r>
            <a:br>
              <a:rPr lang="en-AU" dirty="0"/>
            </a:br>
            <a:r>
              <a:rPr lang="en-AU" sz="1200" b="0" i="0" u="none" strike="noStrike" cap="none" dirty="0">
                <a:solidFill>
                  <a:schemeClr val="dk1"/>
                </a:solidFill>
                <a:effectLst/>
                <a:latin typeface="Calibri"/>
                <a:ea typeface="Calibri"/>
                <a:cs typeface="Calibri"/>
                <a:sym typeface="Calibri"/>
              </a:rPr>
              <a:t>Forgot password will require you to punch in the unique Wuli Id which is unique to every device and it will reset the password to default 123.</a:t>
            </a:r>
            <a:br>
              <a:rPr lang="en-AU" dirty="0"/>
            </a:br>
            <a:r>
              <a:rPr lang="en-AU" sz="1200" b="0" i="0" u="none" strike="noStrike" cap="none" dirty="0">
                <a:solidFill>
                  <a:schemeClr val="dk1"/>
                </a:solidFill>
                <a:effectLst/>
                <a:latin typeface="Calibri"/>
                <a:ea typeface="Calibri"/>
                <a:cs typeface="Calibri"/>
                <a:sym typeface="Calibri"/>
              </a:rPr>
              <a:t>Disable alarm functionality helps in that time when an alarm is activated , so as to disable alarm.</a:t>
            </a:r>
            <a:br>
              <a:rPr lang="en-AU" dirty="0"/>
            </a:br>
            <a:r>
              <a:rPr lang="en-AU" sz="1200" b="0" i="0" u="none" strike="noStrike" cap="none" dirty="0">
                <a:solidFill>
                  <a:schemeClr val="dk1"/>
                </a:solidFill>
                <a:effectLst/>
                <a:latin typeface="Calibri"/>
                <a:ea typeface="Calibri"/>
                <a:cs typeface="Calibri"/>
                <a:sym typeface="Calibri"/>
              </a:rPr>
              <a:t>Location section will serve up the advance functionality regarding tracking of device, locking the device if lost and generating rout to the device where it is right now.</a:t>
            </a:r>
            <a:br>
              <a:rPr lang="en-AU" dirty="0"/>
            </a:br>
            <a:r>
              <a:rPr lang="en-AU" sz="1200" b="0" i="0" u="none" strike="noStrike" cap="none" dirty="0">
                <a:solidFill>
                  <a:schemeClr val="dk1"/>
                </a:solidFill>
                <a:effectLst/>
                <a:latin typeface="Calibri"/>
                <a:ea typeface="Calibri"/>
                <a:cs typeface="Calibri"/>
                <a:sym typeface="Calibri"/>
              </a:rPr>
              <a:t>This part of section depends upon what device is </a:t>
            </a:r>
            <a:r>
              <a:rPr lang="en-AU" sz="1200" b="0" i="0" u="none" strike="noStrike" cap="none" dirty="0" err="1">
                <a:solidFill>
                  <a:schemeClr val="dk1"/>
                </a:solidFill>
                <a:effectLst/>
                <a:latin typeface="Calibri"/>
                <a:ea typeface="Calibri"/>
                <a:cs typeface="Calibri"/>
                <a:sym typeface="Calibri"/>
              </a:rPr>
              <a:t>yo</a:t>
            </a:r>
            <a:r>
              <a:rPr lang="en-AU" sz="1200" b="0" i="0" u="none" strike="noStrike" cap="none" dirty="0">
                <a:solidFill>
                  <a:schemeClr val="dk1"/>
                </a:solidFill>
                <a:effectLst/>
                <a:latin typeface="Calibri"/>
                <a:ea typeface="Calibri"/>
                <a:cs typeface="Calibri"/>
                <a:sym typeface="Calibri"/>
              </a:rPr>
              <a:t> be used for </a:t>
            </a:r>
            <a:r>
              <a:rPr lang="en-AU" sz="1200" b="0" i="0" u="none" strike="noStrike" cap="none" dirty="0" err="1">
                <a:solidFill>
                  <a:schemeClr val="dk1"/>
                </a:solidFill>
                <a:effectLst/>
                <a:latin typeface="Calibri"/>
                <a:ea typeface="Calibri"/>
                <a:cs typeface="Calibri"/>
                <a:sym typeface="Calibri"/>
              </a:rPr>
              <a:t>gps</a:t>
            </a:r>
            <a:r>
              <a:rPr lang="en-AU" sz="1200" b="0" i="0" u="none" strike="noStrike" cap="none" dirty="0">
                <a:solidFill>
                  <a:schemeClr val="dk1"/>
                </a:solidFill>
                <a:effectLst/>
                <a:latin typeface="Calibri"/>
                <a:ea typeface="Calibri"/>
                <a:cs typeface="Calibri"/>
                <a:sym typeface="Calibri"/>
              </a:rPr>
              <a:t> and depends upon the client if they want to have the device being installed in Wuli.</a:t>
            </a:r>
            <a:br>
              <a:rPr lang="en-AU" dirty="0"/>
            </a:br>
            <a:r>
              <a:rPr lang="en-AU" sz="1200" b="0" i="0" u="none" strike="noStrike" cap="none" dirty="0">
                <a:solidFill>
                  <a:schemeClr val="dk1"/>
                </a:solidFill>
                <a:effectLst/>
                <a:latin typeface="Calibri"/>
                <a:ea typeface="Calibri"/>
                <a:cs typeface="Calibri"/>
                <a:sym typeface="Calibri"/>
              </a:rPr>
              <a:t>And here comes the logs section where all of the records of communication between Wuli device is kept and can be cleared easily with clear logs button if needed.</a:t>
            </a:r>
            <a:br>
              <a:rPr lang="en-AU" dirty="0"/>
            </a:br>
            <a:r>
              <a:rPr lang="en-AU" sz="1200" b="0" i="0" u="none" strike="noStrike" cap="none" dirty="0">
                <a:solidFill>
                  <a:schemeClr val="dk1"/>
                </a:solidFill>
                <a:effectLst/>
                <a:latin typeface="Calibri"/>
                <a:ea typeface="Calibri"/>
                <a:cs typeface="Calibri"/>
                <a:sym typeface="Calibri"/>
              </a:rPr>
              <a:t>Now handing over to Isaak</a:t>
            </a:r>
          </a:p>
          <a:p>
            <a:pPr marL="0" marR="0" lvl="0" indent="0" algn="l" rtl="0">
              <a:spcBef>
                <a:spcPts val="0"/>
              </a:spcBef>
              <a:spcAft>
                <a:spcPts val="0"/>
              </a:spcAft>
              <a:buClr>
                <a:schemeClr val="dk1"/>
              </a:buClr>
              <a:buSzPts val="1200"/>
              <a:buFont typeface="Calibri"/>
              <a:buNone/>
            </a:pPr>
            <a:r>
              <a:rPr lang="en-AU" sz="1200" b="0" i="0" u="none" strike="noStrike" cap="none" dirty="0">
                <a:solidFill>
                  <a:schemeClr val="dk1"/>
                </a:solidFill>
                <a:effectLst/>
                <a:latin typeface="Calibri"/>
                <a:cs typeface="Calibri"/>
                <a:sym typeface="Calibri"/>
              </a:rPr>
              <a:t>***</a:t>
            </a:r>
            <a:endParaRPr lang="en-US" dirty="0"/>
          </a:p>
          <a:p>
            <a:pPr marL="0" marR="0" lvl="0" indent="0" algn="l" rtl="0">
              <a:spcBef>
                <a:spcPts val="0"/>
              </a:spcBef>
              <a:spcAft>
                <a:spcPts val="0"/>
              </a:spcAft>
              <a:buClr>
                <a:schemeClr val="dk1"/>
              </a:buClr>
              <a:buSzPts val="1200"/>
              <a:buFont typeface="Calibri"/>
              <a:buNone/>
            </a:pPr>
            <a:endParaRPr lang="en-US" dirty="0"/>
          </a:p>
          <a:p>
            <a:pPr marL="0" marR="0" lvl="0" indent="0" algn="l" rtl="0">
              <a:spcBef>
                <a:spcPts val="0"/>
              </a:spcBef>
              <a:spcAft>
                <a:spcPts val="0"/>
              </a:spcAft>
              <a:buClr>
                <a:schemeClr val="dk1"/>
              </a:buClr>
              <a:buSzPts val="1200"/>
              <a:buFont typeface="Calibri"/>
              <a:buNone/>
            </a:pPr>
            <a:endParaRPr lang="en-US" dirty="0"/>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Issak: Talk about implementation in future, i.e. BLE (mention battery friendly), Bluetooth module and firmware replacing RF module. Application coding for lock, unlock, disable alarm functions in place with tested Bluetooth connectivity, will just need to be tied together when a Bluetooth module is selected and manufactured in product. ~50</a:t>
            </a:r>
          </a:p>
          <a:p>
            <a:pPr marL="0" marR="0" lvl="0" indent="0" algn="l" rtl="0">
              <a:spcBef>
                <a:spcPts val="0"/>
              </a:spcBef>
              <a:spcAft>
                <a:spcPts val="0"/>
              </a:spcAft>
              <a:buClr>
                <a:schemeClr val="dk1"/>
              </a:buClr>
              <a:buSzPts val="1200"/>
              <a:buFont typeface="Calibri"/>
              <a:buNone/>
            </a:pP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cs typeface="Calibri"/>
                <a:sym typeface="Calibri"/>
              </a:rPr>
              <a:t>With some limitations surrounding the project due to Wuli not yet equipped with Bluetooth, there were limitations surrounding testing. The application establishes connectivity to the Wuli with a Bluetooth Low Energy service running in the app’s background. Lock, unlock and disable alarm signals have been programmed and tested with a microcontroller and LED’s to ensure connectivity. The Wuli as is communicates over radio frequency with the C coded firmware of the RF module. Similarly, once Wuli management and PCB designers have established the Bluetooth module for future models, signals received from the application will receive application commands. Additionally GPS services have been researched and proposed to management for future generations which may be equipped with GPS. An activity has been setup within the application developed with the Google Map API for ease of implementation once a service provider has been selected for manufacturing.</a:t>
            </a:r>
            <a:endParaRPr lang="en-US" dirty="0"/>
          </a:p>
          <a:p>
            <a:pPr marL="0" marR="0" lvl="0" indent="0" algn="l" rtl="0">
              <a:spcBef>
                <a:spcPts val="0"/>
              </a:spcBef>
              <a:spcAft>
                <a:spcPts val="0"/>
              </a:spcAft>
              <a:buClr>
                <a:schemeClr val="dk1"/>
              </a:buClr>
              <a:buSzPts val="1200"/>
              <a:buFont typeface="Calibri"/>
              <a:buNone/>
            </a:pP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90-120 seconds</a:t>
            </a:r>
          </a:p>
        </p:txBody>
      </p:sp>
      <p:sp>
        <p:nvSpPr>
          <p:cNvPr id="117" name="Google Shape;11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4</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764678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Robert: Talk about GPS service report (30 seconds)</a:t>
            </a: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Existing versions of </a:t>
            </a:r>
            <a:r>
              <a:rPr lang="en-US" sz="1200" b="0" i="0" u="none" strike="noStrike" cap="none" dirty="0" err="1">
                <a:solidFill>
                  <a:schemeClr val="dk1"/>
                </a:solidFill>
                <a:latin typeface="Calibri"/>
                <a:ea typeface="Calibri"/>
                <a:cs typeface="Calibri"/>
                <a:sym typeface="Calibri"/>
              </a:rPr>
              <a:t>Wuli</a:t>
            </a:r>
            <a:r>
              <a:rPr lang="en-US" sz="1200" b="0" i="0" u="none" strike="noStrike" cap="none" dirty="0">
                <a:solidFill>
                  <a:schemeClr val="dk1"/>
                </a:solidFill>
                <a:latin typeface="Calibri"/>
                <a:ea typeface="Calibri"/>
                <a:cs typeface="Calibri"/>
                <a:sym typeface="Calibri"/>
              </a:rPr>
              <a:t> have no tracking capabilities, and </a:t>
            </a:r>
            <a:r>
              <a:rPr lang="en-US" sz="1200" b="0" i="0" u="none" strike="noStrike" cap="none" dirty="0" err="1">
                <a:solidFill>
                  <a:schemeClr val="dk1"/>
                </a:solidFill>
                <a:latin typeface="Calibri"/>
                <a:ea typeface="Calibri"/>
                <a:cs typeface="Calibri"/>
                <a:sym typeface="Calibri"/>
              </a:rPr>
              <a:t>Wuli</a:t>
            </a:r>
            <a:r>
              <a:rPr lang="en-US" sz="1200" b="0" i="0" u="none" strike="noStrike" cap="none" dirty="0">
                <a:solidFill>
                  <a:schemeClr val="dk1"/>
                </a:solidFill>
                <a:latin typeface="Calibri"/>
                <a:ea typeface="Calibri"/>
                <a:cs typeface="Calibri"/>
                <a:sym typeface="Calibri"/>
              </a:rPr>
              <a:t> management have discussed the interest of possibly adding GPS tracking services to the device in future generations. A GPS proposal has been created providing technical and payment information for delivery to our client with </a:t>
            </a:r>
            <a:r>
              <a:rPr lang="en-US" sz="1200" b="0" i="0" u="none" strike="noStrike" cap="none" dirty="0" err="1">
                <a:solidFill>
                  <a:schemeClr val="dk1"/>
                </a:solidFill>
                <a:latin typeface="Calibri"/>
                <a:ea typeface="Calibri"/>
                <a:cs typeface="Calibri"/>
                <a:sym typeface="Calibri"/>
              </a:rPr>
              <a:t>artefacts</a:t>
            </a:r>
            <a:r>
              <a:rPr lang="en-US" sz="1200" b="0" i="0" u="none" strike="noStrike" cap="none" dirty="0">
                <a:solidFill>
                  <a:schemeClr val="dk1"/>
                </a:solidFill>
                <a:latin typeface="Calibri"/>
                <a:ea typeface="Calibri"/>
                <a:cs typeface="Calibri"/>
                <a:sym typeface="Calibri"/>
              </a:rPr>
              <a:t> for assessment of if this is an effective investment for the business. Activities have been created within the Android application with Google Maps API’s for ease of implementation should future models be equipped with this technology.</a:t>
            </a:r>
          </a:p>
          <a:p>
            <a:pPr marL="0" marR="0" lvl="0" indent="0" algn="l" rtl="0">
              <a:spcBef>
                <a:spcPts val="0"/>
              </a:spcBef>
              <a:spcAft>
                <a:spcPts val="0"/>
              </a:spcAft>
              <a:buClr>
                <a:schemeClr val="dk1"/>
              </a:buClr>
              <a:buSzPts val="1200"/>
              <a:buFont typeface="Calibri"/>
              <a:buNone/>
            </a:pPr>
            <a:endParaRPr lang="en-US" dirty="0"/>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Teagan: Talk about website (30 seconds)</a:t>
            </a:r>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The website distributor portal had to be altered to a technical report due to third-party timing issues. The technical report states what is the best plugins to use on the </a:t>
            </a:r>
            <a:r>
              <a:rPr lang="en-US" sz="1200" b="0" i="0" u="none" strike="noStrike" cap="none" dirty="0" err="1">
                <a:solidFill>
                  <a:schemeClr val="dk1"/>
                </a:solidFill>
                <a:latin typeface="Calibri"/>
                <a:ea typeface="Calibri"/>
                <a:cs typeface="Calibri"/>
                <a:sym typeface="Calibri"/>
              </a:rPr>
              <a:t>WordPress</a:t>
            </a:r>
            <a:r>
              <a:rPr lang="en-US" sz="1200" b="0" i="0" u="none" strike="noStrike" cap="none" dirty="0">
                <a:solidFill>
                  <a:schemeClr val="dk1"/>
                </a:solidFill>
                <a:latin typeface="Calibri"/>
                <a:ea typeface="Calibri"/>
                <a:cs typeface="Calibri"/>
                <a:sym typeface="Calibri"/>
              </a:rPr>
              <a:t> site that match what Mark and </a:t>
            </a:r>
            <a:r>
              <a:rPr lang="en-US" sz="1200" b="0" i="0" u="none" strike="noStrike" cap="none" dirty="0" err="1">
                <a:solidFill>
                  <a:schemeClr val="dk1"/>
                </a:solidFill>
                <a:latin typeface="Calibri"/>
                <a:ea typeface="Calibri"/>
                <a:cs typeface="Calibri"/>
                <a:sym typeface="Calibri"/>
              </a:rPr>
              <a:t>Cath</a:t>
            </a:r>
            <a:r>
              <a:rPr lang="en-US" sz="1200" b="0" i="0" u="none" strike="noStrike" cap="none" dirty="0">
                <a:solidFill>
                  <a:schemeClr val="dk1"/>
                </a:solidFill>
                <a:latin typeface="Calibri"/>
                <a:ea typeface="Calibri"/>
                <a:cs typeface="Calibri"/>
                <a:sym typeface="Calibri"/>
              </a:rPr>
              <a:t> were requesting. This also includes the prices, </a:t>
            </a:r>
            <a:r>
              <a:rPr lang="en-US" sz="1200" b="0" i="0" u="none" strike="noStrike" cap="none" dirty="0" err="1">
                <a:solidFill>
                  <a:schemeClr val="dk1"/>
                </a:solidFill>
                <a:latin typeface="Calibri"/>
                <a:ea typeface="Calibri"/>
                <a:cs typeface="Calibri"/>
                <a:sym typeface="Calibri"/>
              </a:rPr>
              <a:t>customisation</a:t>
            </a:r>
            <a:r>
              <a:rPr lang="en-US" sz="1200" b="0" i="0" u="none" strike="noStrike" cap="none" dirty="0">
                <a:solidFill>
                  <a:schemeClr val="dk1"/>
                </a:solidFill>
                <a:latin typeface="Calibri"/>
                <a:ea typeface="Calibri"/>
                <a:cs typeface="Calibri"/>
                <a:sym typeface="Calibri"/>
              </a:rPr>
              <a:t> and ease of use for each plugin. The report will allow for simplified planning and development for a future development team to complete.</a:t>
            </a:r>
          </a:p>
        </p:txBody>
      </p:sp>
      <p:sp>
        <p:nvSpPr>
          <p:cNvPr id="117" name="Google Shape;11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5</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6682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(20 seconds) Issak: Design theory principles have been implemented in the aesthetic design of our application to ensure a high quality of practicality and aesthetic. Gestalt’s design principles meant ensuring close proximity of relating buttons and UI components, a consistent theme in terms of font styles and design icons. </a:t>
            </a:r>
            <a:r>
              <a:rPr lang="en-US" sz="1200" b="0" i="0" u="none" strike="noStrike" cap="none" dirty="0" err="1">
                <a:solidFill>
                  <a:schemeClr val="dk1"/>
                </a:solidFill>
                <a:latin typeface="Calibri"/>
                <a:ea typeface="Calibri"/>
                <a:cs typeface="Calibri"/>
                <a:sym typeface="Calibri"/>
              </a:rPr>
              <a:t>Fitt’s</a:t>
            </a:r>
            <a:r>
              <a:rPr lang="en-US" sz="1200" b="0" i="0" u="none" strike="noStrike" cap="none" dirty="0">
                <a:solidFill>
                  <a:schemeClr val="dk1"/>
                </a:solidFill>
                <a:latin typeface="Calibri"/>
                <a:ea typeface="Calibri"/>
                <a:cs typeface="Calibri"/>
                <a:sym typeface="Calibri"/>
              </a:rPr>
              <a:t> Law and thumb space allowed for ensuring appropriate sizing and positioning of interface elements and confirmation of implementation in user feedback. Developed in Android Studio UI elements are consistent with the operating system creating a user friendly result.</a:t>
            </a:r>
          </a:p>
          <a:p>
            <a:pPr marL="0" marR="0" lvl="0" indent="0" algn="l" rtl="0">
              <a:spcBef>
                <a:spcPts val="0"/>
              </a:spcBef>
              <a:spcAft>
                <a:spcPts val="0"/>
              </a:spcAft>
              <a:buClr>
                <a:schemeClr val="dk1"/>
              </a:buClr>
              <a:buSzPts val="1200"/>
              <a:buFont typeface="Calibri"/>
              <a:buNone/>
            </a:pPr>
            <a:endParaRPr lang="en-US" dirty="0"/>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(20 seconds) Amit: Code quality &amp; Testing</a:t>
            </a:r>
            <a:endParaRPr lang="en-US" dirty="0"/>
          </a:p>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cs typeface="Calibri"/>
                <a:sym typeface="Calibri"/>
              </a:rPr>
              <a:t>The exported application has been tested on 2 different physical devices and 5 different emulators running a variation of specifications. The app build and generation in its IDE does not flag any warnings or errors, and no runtime errors have been experienced in testing after thorough troubleshooting and resolution of any hurdles in development.</a:t>
            </a:r>
            <a:endParaRPr lang="en-US" dirty="0"/>
          </a:p>
        </p:txBody>
      </p:sp>
      <p:sp>
        <p:nvSpPr>
          <p:cNvPr id="117" name="Google Shape;11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6</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2983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US" sz="1200" b="0" i="0" u="none" strike="noStrike" cap="none" dirty="0">
                <a:solidFill>
                  <a:schemeClr val="dk1"/>
                </a:solidFill>
                <a:latin typeface="Calibri"/>
                <a:ea typeface="Calibri"/>
                <a:cs typeface="Calibri"/>
                <a:sym typeface="Calibri"/>
              </a:rPr>
              <a:t>(15 seconds) Conclusion…</a:t>
            </a:r>
            <a:endParaRPr lang="en-US" dirty="0"/>
          </a:p>
          <a:p>
            <a:r>
              <a:rPr lang="en-AU" sz="1200" b="0" i="0" u="none" strike="noStrike" cap="none" dirty="0">
                <a:solidFill>
                  <a:schemeClr val="dk1"/>
                </a:solidFill>
                <a:effectLst/>
                <a:latin typeface="Calibri"/>
                <a:ea typeface="Calibri"/>
                <a:cs typeface="Calibri"/>
                <a:sym typeface="Calibri"/>
              </a:rPr>
              <a:t>As you can see all students have contributed to different elements of the project.</a:t>
            </a:r>
          </a:p>
          <a:p>
            <a:r>
              <a:rPr lang="en-AU" sz="1200" b="0" i="0" u="none" strike="noStrike" cap="none" dirty="0">
                <a:solidFill>
                  <a:schemeClr val="dk1"/>
                </a:solidFill>
                <a:effectLst/>
                <a:latin typeface="Calibri"/>
                <a:ea typeface="Calibri"/>
                <a:cs typeface="Calibri"/>
                <a:sym typeface="Calibri"/>
              </a:rPr>
              <a:t>Special thanks to Mark and Cath the founders of Wuli for being a pleasure to work with over the year and a huge thank-you to Wayne our tutor for all of his guidance over the year.</a:t>
            </a:r>
          </a:p>
          <a:p>
            <a:pPr marL="0" marR="0" lvl="0" indent="0" algn="l" rtl="0">
              <a:spcBef>
                <a:spcPts val="0"/>
              </a:spcBef>
              <a:spcAft>
                <a:spcPts val="0"/>
              </a:spcAft>
              <a:buClr>
                <a:schemeClr val="dk1"/>
              </a:buClr>
              <a:buSzPts val="1200"/>
              <a:buFont typeface="Calibri"/>
              <a:buNone/>
            </a:pPr>
            <a:endParaRPr lang="en-US" sz="1200" b="0" i="0" u="none" strike="noStrike" cap="none" dirty="0">
              <a:solidFill>
                <a:schemeClr val="dk1"/>
              </a:solidFill>
              <a:latin typeface="Calibri"/>
              <a:ea typeface="Calibri"/>
              <a:cs typeface="Calibri"/>
              <a:sym typeface="Calibri"/>
            </a:endParaRPr>
          </a:p>
        </p:txBody>
      </p:sp>
      <p:sp>
        <p:nvSpPr>
          <p:cNvPr id="117" name="Google Shape;117;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7</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46309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8487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75690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2139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752435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0532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69720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363645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50225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77108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408012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646818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endParaRPr lang="en-AU"/>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AU"/>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pPr marL="0" lvl="0" indent="0" algn="r" rtl="0">
              <a:spcBef>
                <a:spcPts val="0"/>
              </a:spcBef>
              <a:spcAft>
                <a:spcPts val="0"/>
              </a:spcAft>
              <a:buNone/>
            </a:pPr>
            <a:fld id="{00000000-1234-1234-1234-123412341234}"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60427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jp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6.png"/><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8" Type="http://schemas.openxmlformats.org/officeDocument/2006/relationships/image" Target="../media/image13.tiff"/><Relationship Id="rId3" Type="http://schemas.openxmlformats.org/officeDocument/2006/relationships/image" Target="../media/image3.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2.jpg"/><Relationship Id="rId9" Type="http://schemas.openxmlformats.org/officeDocument/2006/relationships/image" Target="../media/image14.tiff"/></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
        <p:cNvGrpSpPr/>
        <p:nvPr/>
      </p:nvGrpSpPr>
      <p:grpSpPr>
        <a:xfrm>
          <a:off x="0" y="0"/>
          <a:ext cx="0" cy="0"/>
          <a:chOff x="0" y="0"/>
          <a:chExt cx="0" cy="0"/>
        </a:xfrm>
      </p:grpSpPr>
      <p:pic>
        <p:nvPicPr>
          <p:cNvPr id="102" name="Google Shape;102;p13"/>
          <p:cNvPicPr preferRelativeResize="0"/>
          <p:nvPr/>
        </p:nvPicPr>
        <p:blipFill rotWithShape="1">
          <a:blip r:embed="rId3">
            <a:alphaModFix/>
          </a:blip>
          <a:srcRect/>
          <a:stretch/>
        </p:blipFill>
        <p:spPr>
          <a:xfrm>
            <a:off x="10940879" y="146575"/>
            <a:ext cx="1224000" cy="490438"/>
          </a:xfrm>
          <a:prstGeom prst="rect">
            <a:avLst/>
          </a:prstGeom>
          <a:noFill/>
          <a:ln>
            <a:noFill/>
          </a:ln>
        </p:spPr>
      </p:pic>
      <p:sp>
        <p:nvSpPr>
          <p:cNvPr id="103" name="Google Shape;103;p13"/>
          <p:cNvSpPr txBox="1"/>
          <p:nvPr/>
        </p:nvSpPr>
        <p:spPr>
          <a:xfrm>
            <a:off x="1499155" y="5611077"/>
            <a:ext cx="7559785" cy="878918"/>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2"/>
              </a:buClr>
              <a:buSzPts val="2000"/>
              <a:buFont typeface="Arial"/>
              <a:buNone/>
            </a:pPr>
            <a:endParaRPr sz="2000" b="1" i="0" u="none" strike="noStrike" cap="none">
              <a:solidFill>
                <a:schemeClr val="dk2"/>
              </a:solidFill>
              <a:latin typeface="Cabin"/>
              <a:ea typeface="Cabin"/>
              <a:cs typeface="Cabin"/>
              <a:sym typeface="Cabin"/>
            </a:endParaRPr>
          </a:p>
        </p:txBody>
      </p:sp>
      <p:pic>
        <p:nvPicPr>
          <p:cNvPr id="7" name="Picture 6">
            <a:extLst>
              <a:ext uri="{FF2B5EF4-FFF2-40B4-BE49-F238E27FC236}">
                <a16:creationId xmlns:a16="http://schemas.microsoft.com/office/drawing/2014/main" id="{B57886F1-BA7A-8846-970F-1199F5861B89}"/>
              </a:ext>
            </a:extLst>
          </p:cNvPr>
          <p:cNvPicPr>
            <a:picLocks noChangeAspect="1"/>
          </p:cNvPicPr>
          <p:nvPr/>
        </p:nvPicPr>
        <p:blipFill>
          <a:blip r:embed="rId4"/>
          <a:stretch>
            <a:fillRect/>
          </a:stretch>
        </p:blipFill>
        <p:spPr>
          <a:xfrm>
            <a:off x="0" y="503089"/>
            <a:ext cx="12192000" cy="1410269"/>
          </a:xfrm>
          <a:prstGeom prst="rect">
            <a:avLst/>
          </a:prstGeom>
        </p:spPr>
      </p:pic>
      <p:pic>
        <p:nvPicPr>
          <p:cNvPr id="8" name="Picture 7">
            <a:extLst>
              <a:ext uri="{FF2B5EF4-FFF2-40B4-BE49-F238E27FC236}">
                <a16:creationId xmlns:a16="http://schemas.microsoft.com/office/drawing/2014/main" id="{6780BCF2-B74E-094E-B5ED-10E64D76B29F}"/>
              </a:ext>
            </a:extLst>
          </p:cNvPr>
          <p:cNvPicPr>
            <a:picLocks/>
          </p:cNvPicPr>
          <p:nvPr/>
        </p:nvPicPr>
        <p:blipFill rotWithShape="1">
          <a:blip r:embed="rId4"/>
          <a:srcRect l="13825" b="65145"/>
          <a:stretch/>
        </p:blipFill>
        <p:spPr>
          <a:xfrm>
            <a:off x="0" y="1"/>
            <a:ext cx="12192000" cy="540000"/>
          </a:xfrm>
          <a:prstGeom prst="rect">
            <a:avLst/>
          </a:prstGeom>
        </p:spPr>
      </p:pic>
      <p:sp>
        <p:nvSpPr>
          <p:cNvPr id="100" name="Google Shape;100;p13"/>
          <p:cNvSpPr txBox="1">
            <a:spLocks noGrp="1"/>
          </p:cNvSpPr>
          <p:nvPr>
            <p:ph type="ctrTitle"/>
          </p:nvPr>
        </p:nvSpPr>
        <p:spPr>
          <a:xfrm>
            <a:off x="-1" y="1905000"/>
            <a:ext cx="12192001" cy="3082635"/>
          </a:xfrm>
          <a:prstGeom prst="rect">
            <a:avLst/>
          </a:prstGeom>
          <a:solidFill>
            <a:schemeClr val="bg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2"/>
              </a:buClr>
              <a:buSzPts val="9600"/>
              <a:buFont typeface="Impact"/>
              <a:buNone/>
            </a:pPr>
            <a:r>
              <a:rPr lang="en-US" sz="11500" b="0" i="0" u="none" strike="noStrike" cap="none" dirty="0">
                <a:solidFill>
                  <a:schemeClr val="tx1">
                    <a:lumMod val="75000"/>
                    <a:lumOff val="25000"/>
                  </a:schemeClr>
                </a:solidFill>
                <a:latin typeface="Impact"/>
                <a:ea typeface="Impact"/>
                <a:cs typeface="Impact"/>
                <a:sym typeface="Impact"/>
              </a:rPr>
              <a:t>WULI</a:t>
            </a:r>
            <a:br>
              <a:rPr lang="en-US" sz="6000" b="0" i="0" u="none" strike="noStrike" cap="none" dirty="0">
                <a:solidFill>
                  <a:schemeClr val="tx1">
                    <a:lumMod val="75000"/>
                    <a:lumOff val="25000"/>
                  </a:schemeClr>
                </a:solidFill>
                <a:latin typeface="Impact"/>
                <a:ea typeface="Impact"/>
                <a:cs typeface="Impact"/>
                <a:sym typeface="Impact"/>
              </a:rPr>
            </a:br>
            <a:r>
              <a:rPr lang="en-US" sz="2000" b="0" i="0" u="none" strike="noStrike" cap="none" dirty="0">
                <a:solidFill>
                  <a:schemeClr val="tx1">
                    <a:lumMod val="75000"/>
                    <a:lumOff val="25000"/>
                  </a:schemeClr>
                </a:solidFill>
                <a:latin typeface="Impact"/>
                <a:ea typeface="Impact"/>
                <a:cs typeface="Impact"/>
                <a:sym typeface="Impact"/>
              </a:rPr>
              <a:t>X</a:t>
            </a:r>
            <a:br>
              <a:rPr lang="en-US" sz="4400" b="0" i="0" u="none" strike="noStrike" cap="none" dirty="0">
                <a:solidFill>
                  <a:schemeClr val="tx1">
                    <a:lumMod val="75000"/>
                    <a:lumOff val="25000"/>
                  </a:schemeClr>
                </a:solidFill>
                <a:latin typeface="Impact"/>
                <a:ea typeface="Impact"/>
                <a:cs typeface="Impact"/>
                <a:sym typeface="Impact"/>
              </a:rPr>
            </a:br>
            <a:r>
              <a:rPr lang="en-US" sz="4400" b="0" i="0" u="none" strike="noStrike" cap="none" dirty="0">
                <a:solidFill>
                  <a:schemeClr val="tx1">
                    <a:lumMod val="75000"/>
                    <a:lumOff val="25000"/>
                  </a:schemeClr>
                </a:solidFill>
                <a:latin typeface="Impact"/>
                <a:ea typeface="Impact"/>
                <a:cs typeface="Impact"/>
                <a:sym typeface="Impact"/>
              </a:rPr>
              <a:t>RITA</a:t>
            </a:r>
            <a:br>
              <a:rPr lang="en-US" sz="4400" b="0" i="0" u="none" strike="noStrike" cap="none" dirty="0">
                <a:solidFill>
                  <a:schemeClr val="tx1">
                    <a:lumMod val="75000"/>
                    <a:lumOff val="25000"/>
                  </a:schemeClr>
                </a:solidFill>
                <a:latin typeface="Impact"/>
                <a:ea typeface="Impact"/>
                <a:cs typeface="Impact"/>
                <a:sym typeface="Impact"/>
              </a:rPr>
            </a:br>
            <a:r>
              <a:rPr lang="en-US" sz="3200" b="0" i="0" u="none" strike="noStrike" cap="none" dirty="0">
                <a:solidFill>
                  <a:schemeClr val="tx1">
                    <a:lumMod val="75000"/>
                    <a:lumOff val="25000"/>
                  </a:schemeClr>
                </a:solidFill>
                <a:latin typeface="Impact"/>
                <a:ea typeface="Impact"/>
                <a:cs typeface="Impact"/>
                <a:sym typeface="Impact"/>
              </a:rPr>
              <a:t>SOLUTIONS</a:t>
            </a:r>
            <a:endParaRPr sz="4400" b="0" i="0" u="none" strike="noStrike" cap="none" dirty="0">
              <a:solidFill>
                <a:schemeClr val="tx1">
                  <a:lumMod val="75000"/>
                  <a:lumOff val="25000"/>
                </a:schemeClr>
              </a:solidFill>
              <a:latin typeface="Impact"/>
              <a:ea typeface="Impact"/>
              <a:cs typeface="Impact"/>
              <a:sym typeface="Impact"/>
            </a:endParaRPr>
          </a:p>
        </p:txBody>
      </p:sp>
      <p:sp>
        <p:nvSpPr>
          <p:cNvPr id="101" name="Google Shape;101;p13"/>
          <p:cNvSpPr txBox="1">
            <a:spLocks noGrp="1"/>
          </p:cNvSpPr>
          <p:nvPr>
            <p:ph type="subTitle" idx="1"/>
          </p:nvPr>
        </p:nvSpPr>
        <p:spPr>
          <a:xfrm>
            <a:off x="3592861" y="5072987"/>
            <a:ext cx="5006275" cy="1467808"/>
          </a:xfrm>
          <a:prstGeom prst="rect">
            <a:avLst/>
          </a:prstGeom>
          <a:solidFill>
            <a:schemeClr val="bg1"/>
          </a:solidFill>
          <a:ln>
            <a:noFill/>
          </a:ln>
        </p:spPr>
        <p:txBody>
          <a:bodyPr spcFirstLastPara="1" wrap="square" lIns="91425" tIns="45700" rIns="91425" bIns="45700" anchor="t" anchorCtr="0">
            <a:noAutofit/>
          </a:bodyPr>
          <a:lstStyle/>
          <a:p>
            <a:pPr marL="0" marR="0" lvl="0" indent="0" algn="ctr" rtl="0">
              <a:lnSpc>
                <a:spcPct val="80000"/>
              </a:lnSpc>
              <a:spcBef>
                <a:spcPts val="0"/>
              </a:spcBef>
              <a:spcAft>
                <a:spcPts val="0"/>
              </a:spcAft>
              <a:buClr>
                <a:schemeClr val="dk2"/>
              </a:buClr>
              <a:buSzPts val="1850"/>
              <a:buFont typeface="Arial"/>
              <a:buNone/>
            </a:pPr>
            <a:r>
              <a:rPr lang="en-US" sz="1850" i="0" u="none" strike="noStrike" cap="none" dirty="0">
                <a:solidFill>
                  <a:srgbClr val="C00000"/>
                </a:solidFill>
                <a:latin typeface="Impact" panose="020B0806030902050204" pitchFamily="34" charset="0"/>
                <a:ea typeface="Cabin"/>
                <a:cs typeface="Cabin"/>
                <a:sym typeface="Cabin"/>
              </a:rPr>
              <a:t>IFB399:</a:t>
            </a:r>
            <a:r>
              <a:rPr lang="en-US" dirty="0">
                <a:solidFill>
                  <a:srgbClr val="C00000"/>
                </a:solidFill>
                <a:latin typeface="Impact" panose="020B0806030902050204" pitchFamily="34" charset="0"/>
                <a:sym typeface="Cabin"/>
              </a:rPr>
              <a:t> </a:t>
            </a:r>
            <a:r>
              <a:rPr lang="en-US" sz="1850" i="0" u="none" strike="noStrike" cap="none" dirty="0">
                <a:solidFill>
                  <a:srgbClr val="C00000"/>
                </a:solidFill>
                <a:latin typeface="Impact" panose="020B0806030902050204" pitchFamily="34" charset="0"/>
                <a:ea typeface="Cabin"/>
                <a:cs typeface="Cabin"/>
                <a:sym typeface="Cabin"/>
              </a:rPr>
              <a:t>CAPSTONE PROJECT (PHASE 2)</a:t>
            </a:r>
            <a:endParaRPr dirty="0">
              <a:solidFill>
                <a:srgbClr val="C00000"/>
              </a:solidFill>
              <a:latin typeface="Impact" panose="020B0806030902050204" pitchFamily="34" charset="0"/>
            </a:endParaRPr>
          </a:p>
        </p:txBody>
      </p:sp>
      <p:graphicFrame>
        <p:nvGraphicFramePr>
          <p:cNvPr id="104" name="Google Shape;104;p13"/>
          <p:cNvGraphicFramePr/>
          <p:nvPr>
            <p:extLst>
              <p:ext uri="{D42A27DB-BD31-4B8C-83A1-F6EECF244321}">
                <p14:modId xmlns:p14="http://schemas.microsoft.com/office/powerpoint/2010/main" val="2768410360"/>
              </p:ext>
            </p:extLst>
          </p:nvPr>
        </p:nvGraphicFramePr>
        <p:xfrm>
          <a:off x="127858" y="5403712"/>
          <a:ext cx="11936800" cy="1127790"/>
        </p:xfrm>
        <a:graphic>
          <a:graphicData uri="http://schemas.openxmlformats.org/drawingml/2006/table">
            <a:tbl>
              <a:tblPr firstRow="1" bandRow="1">
                <a:noFill/>
                <a:tableStyleId>{413EE929-C99D-42A4-AD66-F6931C3152E1}</a:tableStyleId>
              </a:tblPr>
              <a:tblGrid>
                <a:gridCol w="2984200">
                  <a:extLst>
                    <a:ext uri="{9D8B030D-6E8A-4147-A177-3AD203B41FA5}">
                      <a16:colId xmlns:a16="http://schemas.microsoft.com/office/drawing/2014/main" val="20000"/>
                    </a:ext>
                  </a:extLst>
                </a:gridCol>
                <a:gridCol w="2984200">
                  <a:extLst>
                    <a:ext uri="{9D8B030D-6E8A-4147-A177-3AD203B41FA5}">
                      <a16:colId xmlns:a16="http://schemas.microsoft.com/office/drawing/2014/main" val="20001"/>
                    </a:ext>
                  </a:extLst>
                </a:gridCol>
                <a:gridCol w="2984200">
                  <a:extLst>
                    <a:ext uri="{9D8B030D-6E8A-4147-A177-3AD203B41FA5}">
                      <a16:colId xmlns:a16="http://schemas.microsoft.com/office/drawing/2014/main" val="20002"/>
                    </a:ext>
                  </a:extLst>
                </a:gridCol>
                <a:gridCol w="2984200">
                  <a:extLst>
                    <a:ext uri="{9D8B030D-6E8A-4147-A177-3AD203B41FA5}">
                      <a16:colId xmlns:a16="http://schemas.microsoft.com/office/drawing/2014/main" val="20003"/>
                    </a:ext>
                  </a:extLst>
                </a:gridCol>
              </a:tblGrid>
              <a:tr h="251250">
                <a:tc>
                  <a:txBody>
                    <a:bodyPr/>
                    <a:lstStyle/>
                    <a:p>
                      <a:pPr marL="0" marR="0" lvl="0" indent="0" algn="ctr" rtl="0">
                        <a:spcBef>
                          <a:spcPts val="0"/>
                        </a:spcBef>
                        <a:spcAft>
                          <a:spcPts val="0"/>
                        </a:spcAft>
                        <a:buNone/>
                      </a:pPr>
                      <a:r>
                        <a:rPr lang="en-US" sz="2400" b="1" u="none" strike="noStrike" cap="none" dirty="0">
                          <a:latin typeface="Helvetica"/>
                          <a:cs typeface="Helvetica"/>
                        </a:rPr>
                        <a:t>R</a:t>
                      </a:r>
                      <a:r>
                        <a:rPr lang="en-US" sz="1600" u="none" strike="noStrike" cap="none" dirty="0">
                          <a:latin typeface="Helvetica"/>
                          <a:cs typeface="Helvetica"/>
                        </a:rPr>
                        <a:t>obert Hume</a:t>
                      </a:r>
                      <a:endParaRPr sz="1600" dirty="0">
                        <a:latin typeface="Helvetica"/>
                        <a:cs typeface="Helvetica"/>
                      </a:endParaRPr>
                    </a:p>
                  </a:txBody>
                  <a:tcPr marL="91450" marR="91450" marT="45725" marB="45725">
                    <a:lnR w="9525" cap="flat" cmpd="sng">
                      <a:solidFill>
                        <a:srgbClr val="DBDBD8"/>
                      </a:solidFill>
                      <a:prstDash val="solid"/>
                      <a:round/>
                      <a:headEnd type="none" w="sm" len="sm"/>
                      <a:tailEnd type="none" w="sm" len="sm"/>
                    </a:lnR>
                    <a:lnB w="9525" cap="flat" cmpd="sng">
                      <a:solidFill>
                        <a:srgbClr val="DBDBD8"/>
                      </a:solidFill>
                      <a:prstDash val="solid"/>
                      <a:round/>
                      <a:headEnd type="none" w="sm" len="sm"/>
                      <a:tailEnd type="none" w="sm" len="sm"/>
                    </a:lnB>
                    <a:solidFill>
                      <a:schemeClr val="bg1">
                        <a:alpha val="0"/>
                      </a:schemeClr>
                    </a:solidFill>
                  </a:tcPr>
                </a:tc>
                <a:tc>
                  <a:txBody>
                    <a:bodyPr/>
                    <a:lstStyle/>
                    <a:p>
                      <a:pPr marL="0" marR="0" lvl="0" indent="0" algn="ctr" rtl="0">
                        <a:spcBef>
                          <a:spcPts val="0"/>
                        </a:spcBef>
                        <a:spcAft>
                          <a:spcPts val="0"/>
                        </a:spcAft>
                        <a:buNone/>
                      </a:pPr>
                      <a:r>
                        <a:rPr lang="en-US" sz="2400" b="1" u="none" strike="noStrike" cap="none">
                          <a:latin typeface="Helvetica"/>
                          <a:cs typeface="Helvetica"/>
                        </a:rPr>
                        <a:t>I</a:t>
                      </a:r>
                      <a:r>
                        <a:rPr lang="en-US" sz="1600" u="none" strike="noStrike" cap="none">
                          <a:latin typeface="Helvetica"/>
                          <a:cs typeface="Helvetica"/>
                        </a:rPr>
                        <a:t>ssak Madden</a:t>
                      </a:r>
                      <a:endParaRPr sz="1600">
                        <a:latin typeface="Helvetica"/>
                        <a:cs typeface="Helvetica"/>
                      </a:endParaRPr>
                    </a:p>
                  </a:txBody>
                  <a:tcPr marL="91450" marR="91450" marT="45725" marB="45725">
                    <a:lnL w="9525" cap="flat" cmpd="sng">
                      <a:solidFill>
                        <a:srgbClr val="DBDBD8"/>
                      </a:solidFill>
                      <a:prstDash val="solid"/>
                      <a:round/>
                      <a:headEnd type="none" w="sm" len="sm"/>
                      <a:tailEnd type="none" w="sm" len="sm"/>
                    </a:lnL>
                    <a:lnR w="9525" cap="flat" cmpd="sng">
                      <a:solidFill>
                        <a:srgbClr val="DBDBD8"/>
                      </a:solidFill>
                      <a:prstDash val="solid"/>
                      <a:round/>
                      <a:headEnd type="none" w="sm" len="sm"/>
                      <a:tailEnd type="none" w="sm" len="sm"/>
                    </a:lnR>
                    <a:lnB w="9525" cap="flat" cmpd="sng">
                      <a:solidFill>
                        <a:srgbClr val="DBDBD8"/>
                      </a:solidFill>
                      <a:prstDash val="solid"/>
                      <a:round/>
                      <a:headEnd type="none" w="sm" len="sm"/>
                      <a:tailEnd type="none" w="sm" len="sm"/>
                    </a:lnB>
                    <a:solidFill>
                      <a:schemeClr val="bg1">
                        <a:alpha val="0"/>
                      </a:schemeClr>
                    </a:solidFill>
                  </a:tcPr>
                </a:tc>
                <a:tc>
                  <a:txBody>
                    <a:bodyPr/>
                    <a:lstStyle/>
                    <a:p>
                      <a:pPr marL="0" marR="0" lvl="0" indent="0" algn="ctr" rtl="0">
                        <a:spcBef>
                          <a:spcPts val="0"/>
                        </a:spcBef>
                        <a:spcAft>
                          <a:spcPts val="0"/>
                        </a:spcAft>
                        <a:buNone/>
                      </a:pPr>
                      <a:r>
                        <a:rPr lang="en-US" sz="2400" b="1" u="none" strike="noStrike" cap="none" dirty="0">
                          <a:latin typeface="Helvetica"/>
                          <a:cs typeface="Helvetica"/>
                        </a:rPr>
                        <a:t>T</a:t>
                      </a:r>
                      <a:r>
                        <a:rPr lang="en-US" sz="1600" u="none" strike="noStrike" cap="none" dirty="0">
                          <a:latin typeface="Helvetica"/>
                          <a:cs typeface="Helvetica"/>
                        </a:rPr>
                        <a:t>eagan Cliff</a:t>
                      </a:r>
                      <a:endParaRPr sz="1600" dirty="0">
                        <a:latin typeface="Helvetica"/>
                        <a:cs typeface="Helvetica"/>
                      </a:endParaRPr>
                    </a:p>
                  </a:txBody>
                  <a:tcPr marL="91450" marR="91450" marT="45725" marB="45725">
                    <a:lnL w="9525" cap="flat" cmpd="sng">
                      <a:solidFill>
                        <a:srgbClr val="DBDBD8"/>
                      </a:solidFill>
                      <a:prstDash val="solid"/>
                      <a:round/>
                      <a:headEnd type="none" w="sm" len="sm"/>
                      <a:tailEnd type="none" w="sm" len="sm"/>
                    </a:lnL>
                    <a:lnR w="9525" cap="flat" cmpd="sng">
                      <a:solidFill>
                        <a:srgbClr val="DBDBD8"/>
                      </a:solidFill>
                      <a:prstDash val="solid"/>
                      <a:round/>
                      <a:headEnd type="none" w="sm" len="sm"/>
                      <a:tailEnd type="none" w="sm" len="sm"/>
                    </a:lnR>
                    <a:lnB w="9525" cap="flat" cmpd="sng">
                      <a:solidFill>
                        <a:srgbClr val="DBDBD8"/>
                      </a:solidFill>
                      <a:prstDash val="solid"/>
                      <a:round/>
                      <a:headEnd type="none" w="sm" len="sm"/>
                      <a:tailEnd type="none" w="sm" len="sm"/>
                    </a:lnB>
                    <a:solidFill>
                      <a:schemeClr val="bg1">
                        <a:alpha val="0"/>
                      </a:schemeClr>
                    </a:solidFill>
                  </a:tcPr>
                </a:tc>
                <a:tc>
                  <a:txBody>
                    <a:bodyPr/>
                    <a:lstStyle/>
                    <a:p>
                      <a:pPr marL="0" marR="0" lvl="0" indent="0" algn="ctr" rtl="0">
                        <a:spcBef>
                          <a:spcPts val="0"/>
                        </a:spcBef>
                        <a:spcAft>
                          <a:spcPts val="0"/>
                        </a:spcAft>
                        <a:buNone/>
                      </a:pPr>
                      <a:r>
                        <a:rPr lang="en-US" sz="2400" b="1" u="none" strike="noStrike" cap="none">
                          <a:latin typeface="Helvetica"/>
                          <a:cs typeface="Helvetica"/>
                        </a:rPr>
                        <a:t>A</a:t>
                      </a:r>
                      <a:r>
                        <a:rPr lang="en-US" sz="1600" u="none" strike="noStrike" cap="none">
                          <a:latin typeface="Helvetica"/>
                          <a:cs typeface="Helvetica"/>
                        </a:rPr>
                        <a:t>mit Saini</a:t>
                      </a:r>
                      <a:endParaRPr sz="1600">
                        <a:latin typeface="Helvetica"/>
                        <a:cs typeface="Helvetica"/>
                      </a:endParaRPr>
                    </a:p>
                  </a:txBody>
                  <a:tcPr marL="91450" marR="91450" marT="45725" marB="45725">
                    <a:lnL w="9525" cap="flat" cmpd="sng">
                      <a:solidFill>
                        <a:srgbClr val="DBDBD8"/>
                      </a:solidFill>
                      <a:prstDash val="solid"/>
                      <a:round/>
                      <a:headEnd type="none" w="sm" len="sm"/>
                      <a:tailEnd type="none" w="sm" len="sm"/>
                    </a:lnL>
                    <a:lnB w="9525" cap="flat" cmpd="sng">
                      <a:solidFill>
                        <a:srgbClr val="DBDBD8"/>
                      </a:solidFill>
                      <a:prstDash val="solid"/>
                      <a:round/>
                      <a:headEnd type="none" w="sm" len="sm"/>
                      <a:tailEnd type="none" w="sm" len="sm"/>
                    </a:lnB>
                    <a:solidFill>
                      <a:schemeClr val="bg1">
                        <a:alpha val="0"/>
                      </a:schemeClr>
                    </a:solidFill>
                  </a:tcPr>
                </a:tc>
                <a:extLst>
                  <a:ext uri="{0D108BD9-81ED-4DB2-BD59-A6C34878D82A}">
                    <a16:rowId xmlns:a16="http://schemas.microsoft.com/office/drawing/2014/main" val="10000"/>
                  </a:ext>
                </a:extLst>
              </a:tr>
              <a:tr h="251250">
                <a:tc>
                  <a:txBody>
                    <a:bodyPr/>
                    <a:lstStyle/>
                    <a:p>
                      <a:pPr marL="0" marR="0" lvl="0" indent="0" algn="ctr" rtl="0">
                        <a:spcBef>
                          <a:spcPts val="0"/>
                        </a:spcBef>
                        <a:spcAft>
                          <a:spcPts val="0"/>
                        </a:spcAft>
                        <a:buNone/>
                      </a:pPr>
                      <a:r>
                        <a:rPr lang="en-US" sz="1600" b="0" i="0" u="none" strike="noStrike" cap="none">
                          <a:solidFill>
                            <a:schemeClr val="dk1"/>
                          </a:solidFill>
                          <a:latin typeface="Helvetica"/>
                          <a:ea typeface="Cabin"/>
                          <a:cs typeface="Helvetica"/>
                          <a:sym typeface="Cabin"/>
                        </a:rPr>
                        <a:t>N9830561</a:t>
                      </a:r>
                      <a:endParaRPr sz="1600" u="none" strike="noStrike" cap="none">
                        <a:latin typeface="Helvetica"/>
                        <a:cs typeface="Helvetica"/>
                      </a:endParaRPr>
                    </a:p>
                  </a:txBody>
                  <a:tcPr marL="91450" marR="91450" marT="45725" marB="45725">
                    <a:lnR w="9525" cap="flat" cmpd="sng">
                      <a:solidFill>
                        <a:srgbClr val="DBDBD8"/>
                      </a:solidFill>
                      <a:prstDash val="solid"/>
                      <a:round/>
                      <a:headEnd type="none" w="sm" len="sm"/>
                      <a:tailEnd type="none" w="sm" len="sm"/>
                    </a:lnR>
                    <a:lnT w="9525" cap="flat" cmpd="sng">
                      <a:solidFill>
                        <a:srgbClr val="DBDBD8"/>
                      </a:solidFill>
                      <a:prstDash val="solid"/>
                      <a:round/>
                      <a:headEnd type="none" w="sm" len="sm"/>
                      <a:tailEnd type="none" w="sm" len="sm"/>
                    </a:lnT>
                    <a:lnB w="9525" cap="flat" cmpd="sng">
                      <a:solidFill>
                        <a:srgbClr val="DBDBD8"/>
                      </a:solidFill>
                      <a:prstDash val="solid"/>
                      <a:round/>
                      <a:headEnd type="none" w="sm" len="sm"/>
                      <a:tailEnd type="none" w="sm" len="sm"/>
                    </a:lnB>
                    <a:solidFill>
                      <a:schemeClr val="bg1">
                        <a:alpha val="0"/>
                      </a:schemeClr>
                    </a:solidFill>
                  </a:tcPr>
                </a:tc>
                <a:tc>
                  <a:txBody>
                    <a:bodyPr/>
                    <a:lstStyle/>
                    <a:p>
                      <a:pPr marL="0" marR="0" lvl="0" indent="0" algn="ctr" rtl="0">
                        <a:spcBef>
                          <a:spcPts val="0"/>
                        </a:spcBef>
                        <a:spcAft>
                          <a:spcPts val="0"/>
                        </a:spcAft>
                        <a:buNone/>
                      </a:pPr>
                      <a:r>
                        <a:rPr lang="en-US" sz="1600" u="none" strike="noStrike" cap="none" dirty="0">
                          <a:latin typeface="Helvetica"/>
                          <a:cs typeface="Helvetica"/>
                        </a:rPr>
                        <a:t>N9160850</a:t>
                      </a:r>
                      <a:endParaRPr sz="1600" dirty="0">
                        <a:latin typeface="Helvetica"/>
                        <a:cs typeface="Helvetica"/>
                      </a:endParaRPr>
                    </a:p>
                  </a:txBody>
                  <a:tcPr marL="91450" marR="91450" marT="45725" marB="45725">
                    <a:lnL w="9525" cap="flat" cmpd="sng">
                      <a:solidFill>
                        <a:srgbClr val="DBDBD8"/>
                      </a:solidFill>
                      <a:prstDash val="solid"/>
                      <a:round/>
                      <a:headEnd type="none" w="sm" len="sm"/>
                      <a:tailEnd type="none" w="sm" len="sm"/>
                    </a:lnL>
                    <a:lnR w="9525" cap="flat" cmpd="sng">
                      <a:solidFill>
                        <a:srgbClr val="DBDBD8"/>
                      </a:solidFill>
                      <a:prstDash val="solid"/>
                      <a:round/>
                      <a:headEnd type="none" w="sm" len="sm"/>
                      <a:tailEnd type="none" w="sm" len="sm"/>
                    </a:lnR>
                    <a:lnT w="9525" cap="flat" cmpd="sng">
                      <a:solidFill>
                        <a:srgbClr val="DBDBD8"/>
                      </a:solidFill>
                      <a:prstDash val="solid"/>
                      <a:round/>
                      <a:headEnd type="none" w="sm" len="sm"/>
                      <a:tailEnd type="none" w="sm" len="sm"/>
                    </a:lnT>
                    <a:lnB w="9525" cap="flat" cmpd="sng">
                      <a:solidFill>
                        <a:srgbClr val="DBDBD8"/>
                      </a:solidFill>
                      <a:prstDash val="solid"/>
                      <a:round/>
                      <a:headEnd type="none" w="sm" len="sm"/>
                      <a:tailEnd type="none" w="sm" len="sm"/>
                    </a:lnB>
                    <a:solidFill>
                      <a:schemeClr val="bg1">
                        <a:alpha val="0"/>
                      </a:schemeClr>
                    </a:solidFill>
                  </a:tcPr>
                </a:tc>
                <a:tc>
                  <a:txBody>
                    <a:bodyPr/>
                    <a:lstStyle/>
                    <a:p>
                      <a:pPr marL="0" marR="0" lvl="0" indent="0" algn="ctr" rtl="0">
                        <a:spcBef>
                          <a:spcPts val="0"/>
                        </a:spcBef>
                        <a:spcAft>
                          <a:spcPts val="0"/>
                        </a:spcAft>
                        <a:buNone/>
                      </a:pPr>
                      <a:r>
                        <a:rPr lang="en-US" sz="1600" u="none" strike="noStrike" cap="none" dirty="0">
                          <a:latin typeface="Helvetica"/>
                          <a:cs typeface="Helvetica"/>
                        </a:rPr>
                        <a:t>N9829628</a:t>
                      </a:r>
                      <a:endParaRPr sz="1600" dirty="0">
                        <a:latin typeface="Helvetica"/>
                        <a:cs typeface="Helvetica"/>
                      </a:endParaRPr>
                    </a:p>
                  </a:txBody>
                  <a:tcPr marL="91450" marR="91450" marT="45725" marB="45725">
                    <a:lnL w="9525" cap="flat" cmpd="sng">
                      <a:solidFill>
                        <a:srgbClr val="DBDBD8"/>
                      </a:solidFill>
                      <a:prstDash val="solid"/>
                      <a:round/>
                      <a:headEnd type="none" w="sm" len="sm"/>
                      <a:tailEnd type="none" w="sm" len="sm"/>
                    </a:lnL>
                    <a:lnR w="9525" cap="flat" cmpd="sng">
                      <a:solidFill>
                        <a:srgbClr val="DBDBD8"/>
                      </a:solidFill>
                      <a:prstDash val="solid"/>
                      <a:round/>
                      <a:headEnd type="none" w="sm" len="sm"/>
                      <a:tailEnd type="none" w="sm" len="sm"/>
                    </a:lnR>
                    <a:lnT w="9525" cap="flat" cmpd="sng">
                      <a:solidFill>
                        <a:srgbClr val="DBDBD8"/>
                      </a:solidFill>
                      <a:prstDash val="solid"/>
                      <a:round/>
                      <a:headEnd type="none" w="sm" len="sm"/>
                      <a:tailEnd type="none" w="sm" len="sm"/>
                    </a:lnT>
                    <a:lnB w="9525" cap="flat" cmpd="sng">
                      <a:solidFill>
                        <a:srgbClr val="DBDBD8"/>
                      </a:solidFill>
                      <a:prstDash val="solid"/>
                      <a:round/>
                      <a:headEnd type="none" w="sm" len="sm"/>
                      <a:tailEnd type="none" w="sm" len="sm"/>
                    </a:lnB>
                    <a:solidFill>
                      <a:schemeClr val="bg1">
                        <a:alpha val="0"/>
                      </a:schemeClr>
                    </a:solidFill>
                  </a:tcPr>
                </a:tc>
                <a:tc>
                  <a:txBody>
                    <a:bodyPr/>
                    <a:lstStyle/>
                    <a:p>
                      <a:pPr marL="0" marR="0" lvl="0" indent="0" algn="ctr" rtl="0">
                        <a:spcBef>
                          <a:spcPts val="0"/>
                        </a:spcBef>
                        <a:spcAft>
                          <a:spcPts val="0"/>
                        </a:spcAft>
                        <a:buNone/>
                      </a:pPr>
                      <a:r>
                        <a:rPr lang="en-US" sz="1600" b="0" i="0" u="none" strike="noStrike" cap="none" dirty="0">
                          <a:solidFill>
                            <a:schemeClr val="dk1"/>
                          </a:solidFill>
                          <a:latin typeface="Helvetica"/>
                          <a:ea typeface="Cabin"/>
                          <a:cs typeface="Helvetica"/>
                          <a:sym typeface="Cabin"/>
                        </a:rPr>
                        <a:t>N9650911</a:t>
                      </a:r>
                      <a:endParaRPr sz="1600" u="none" strike="noStrike" cap="none" dirty="0">
                        <a:latin typeface="Helvetica"/>
                        <a:cs typeface="Helvetica"/>
                      </a:endParaRPr>
                    </a:p>
                  </a:txBody>
                  <a:tcPr marL="91450" marR="91450" marT="45725" marB="45725">
                    <a:lnL w="9525" cap="flat" cmpd="sng">
                      <a:solidFill>
                        <a:srgbClr val="DBDBD8"/>
                      </a:solidFill>
                      <a:prstDash val="solid"/>
                      <a:round/>
                      <a:headEnd type="none" w="sm" len="sm"/>
                      <a:tailEnd type="none" w="sm" len="sm"/>
                    </a:lnL>
                    <a:lnT w="9525" cap="flat" cmpd="sng">
                      <a:solidFill>
                        <a:srgbClr val="DBDBD8"/>
                      </a:solidFill>
                      <a:prstDash val="solid"/>
                      <a:round/>
                      <a:headEnd type="none" w="sm" len="sm"/>
                      <a:tailEnd type="none" w="sm" len="sm"/>
                    </a:lnT>
                    <a:lnB w="9525" cap="flat" cmpd="sng">
                      <a:solidFill>
                        <a:srgbClr val="DBDBD8"/>
                      </a:solidFill>
                      <a:prstDash val="solid"/>
                      <a:round/>
                      <a:headEnd type="none" w="sm" len="sm"/>
                      <a:tailEnd type="none" w="sm" len="sm"/>
                    </a:lnB>
                    <a:solidFill>
                      <a:schemeClr val="bg1">
                        <a:alpha val="0"/>
                      </a:schemeClr>
                    </a:solidFill>
                  </a:tcPr>
                </a:tc>
                <a:extLst>
                  <a:ext uri="{0D108BD9-81ED-4DB2-BD59-A6C34878D82A}">
                    <a16:rowId xmlns:a16="http://schemas.microsoft.com/office/drawing/2014/main" val="10001"/>
                  </a:ext>
                </a:extLst>
              </a:tr>
              <a:tr h="251250">
                <a:tc>
                  <a:txBody>
                    <a:bodyPr/>
                    <a:lstStyle/>
                    <a:p>
                      <a:pPr marL="0" marR="0" lvl="0" indent="0" algn="ctr" rtl="0">
                        <a:spcBef>
                          <a:spcPts val="0"/>
                        </a:spcBef>
                        <a:spcAft>
                          <a:spcPts val="0"/>
                        </a:spcAft>
                        <a:buNone/>
                      </a:pPr>
                      <a:r>
                        <a:rPr lang="en-US" sz="1600" u="none" strike="noStrike" cap="none">
                          <a:latin typeface="Helvetica"/>
                          <a:cs typeface="Helvetica"/>
                        </a:rPr>
                        <a:t>Researcher</a:t>
                      </a:r>
                      <a:endParaRPr sz="1600">
                        <a:latin typeface="Helvetica"/>
                        <a:cs typeface="Helvetica"/>
                      </a:endParaRPr>
                    </a:p>
                  </a:txBody>
                  <a:tcPr marL="91450" marR="91450" marT="45725" marB="45725">
                    <a:lnR w="9525" cap="flat" cmpd="sng">
                      <a:solidFill>
                        <a:srgbClr val="DBDBD8"/>
                      </a:solidFill>
                      <a:prstDash val="solid"/>
                      <a:round/>
                      <a:headEnd type="none" w="sm" len="sm"/>
                      <a:tailEnd type="none" w="sm" len="sm"/>
                    </a:lnR>
                    <a:lnT w="9525" cap="flat" cmpd="sng">
                      <a:solidFill>
                        <a:srgbClr val="DBDBD8"/>
                      </a:solidFill>
                      <a:prstDash val="solid"/>
                      <a:round/>
                      <a:headEnd type="none" w="sm" len="sm"/>
                      <a:tailEnd type="none" w="sm" len="sm"/>
                    </a:lnT>
                    <a:solidFill>
                      <a:schemeClr val="bg1">
                        <a:alpha val="0"/>
                      </a:schemeClr>
                    </a:solidFill>
                  </a:tcPr>
                </a:tc>
                <a:tc>
                  <a:txBody>
                    <a:bodyPr/>
                    <a:lstStyle/>
                    <a:p>
                      <a:pPr marL="0" marR="0" lvl="0" indent="0" algn="ctr" rtl="0">
                        <a:spcBef>
                          <a:spcPts val="0"/>
                        </a:spcBef>
                        <a:spcAft>
                          <a:spcPts val="0"/>
                        </a:spcAft>
                        <a:buNone/>
                      </a:pPr>
                      <a:r>
                        <a:rPr lang="en-US" sz="1600" u="none" strike="noStrike" cap="none" dirty="0">
                          <a:latin typeface="Helvetica"/>
                          <a:cs typeface="Helvetica"/>
                        </a:rPr>
                        <a:t>Project Manager &amp; Developer</a:t>
                      </a:r>
                      <a:endParaRPr sz="1600" dirty="0">
                        <a:latin typeface="Helvetica"/>
                        <a:cs typeface="Helvetica"/>
                      </a:endParaRPr>
                    </a:p>
                  </a:txBody>
                  <a:tcPr marL="91450" marR="91450" marT="45725" marB="45725">
                    <a:lnL w="9525" cap="flat" cmpd="sng">
                      <a:solidFill>
                        <a:srgbClr val="DBDBD8"/>
                      </a:solidFill>
                      <a:prstDash val="solid"/>
                      <a:round/>
                      <a:headEnd type="none" w="sm" len="sm"/>
                      <a:tailEnd type="none" w="sm" len="sm"/>
                    </a:lnL>
                    <a:lnR w="9525" cap="flat" cmpd="sng">
                      <a:solidFill>
                        <a:srgbClr val="DBDBD8"/>
                      </a:solidFill>
                      <a:prstDash val="solid"/>
                      <a:round/>
                      <a:headEnd type="none" w="sm" len="sm"/>
                      <a:tailEnd type="none" w="sm" len="sm"/>
                    </a:lnR>
                    <a:lnT w="9525" cap="flat" cmpd="sng">
                      <a:solidFill>
                        <a:srgbClr val="DBDBD8"/>
                      </a:solidFill>
                      <a:prstDash val="solid"/>
                      <a:round/>
                      <a:headEnd type="none" w="sm" len="sm"/>
                      <a:tailEnd type="none" w="sm" len="sm"/>
                    </a:lnT>
                    <a:solidFill>
                      <a:schemeClr val="bg1">
                        <a:alpha val="0"/>
                      </a:schemeClr>
                    </a:solidFill>
                  </a:tcPr>
                </a:tc>
                <a:tc>
                  <a:txBody>
                    <a:bodyPr/>
                    <a:lstStyle/>
                    <a:p>
                      <a:pPr marL="0" marR="0" lvl="0" indent="0" algn="ctr" rtl="0">
                        <a:spcBef>
                          <a:spcPts val="0"/>
                        </a:spcBef>
                        <a:spcAft>
                          <a:spcPts val="0"/>
                        </a:spcAft>
                        <a:buNone/>
                      </a:pPr>
                      <a:r>
                        <a:rPr lang="en-US" sz="1600" u="none" strike="noStrike" cap="none" dirty="0">
                          <a:latin typeface="Helvetica"/>
                          <a:cs typeface="Helvetica"/>
                        </a:rPr>
                        <a:t>Team Leader &amp; Developer</a:t>
                      </a:r>
                      <a:endParaRPr sz="1600" dirty="0">
                        <a:latin typeface="Helvetica"/>
                        <a:cs typeface="Helvetica"/>
                      </a:endParaRPr>
                    </a:p>
                  </a:txBody>
                  <a:tcPr marL="91450" marR="91450" marT="45725" marB="45725">
                    <a:lnL w="9525" cap="flat" cmpd="sng">
                      <a:solidFill>
                        <a:srgbClr val="DBDBD8"/>
                      </a:solidFill>
                      <a:prstDash val="solid"/>
                      <a:round/>
                      <a:headEnd type="none" w="sm" len="sm"/>
                      <a:tailEnd type="none" w="sm" len="sm"/>
                    </a:lnL>
                    <a:lnR w="9525" cap="flat" cmpd="sng">
                      <a:solidFill>
                        <a:srgbClr val="DBDBD8"/>
                      </a:solidFill>
                      <a:prstDash val="solid"/>
                      <a:round/>
                      <a:headEnd type="none" w="sm" len="sm"/>
                      <a:tailEnd type="none" w="sm" len="sm"/>
                    </a:lnR>
                    <a:lnT w="9525" cap="flat" cmpd="sng">
                      <a:solidFill>
                        <a:srgbClr val="DBDBD8"/>
                      </a:solidFill>
                      <a:prstDash val="solid"/>
                      <a:round/>
                      <a:headEnd type="none" w="sm" len="sm"/>
                      <a:tailEnd type="none" w="sm" len="sm"/>
                    </a:lnT>
                    <a:solidFill>
                      <a:schemeClr val="bg1">
                        <a:alpha val="0"/>
                      </a:schemeClr>
                    </a:solidFill>
                  </a:tcPr>
                </a:tc>
                <a:tc>
                  <a:txBody>
                    <a:bodyPr/>
                    <a:lstStyle/>
                    <a:p>
                      <a:pPr marL="0" marR="0" lvl="0" indent="0" algn="ctr" rtl="0">
                        <a:spcBef>
                          <a:spcPts val="0"/>
                        </a:spcBef>
                        <a:spcAft>
                          <a:spcPts val="0"/>
                        </a:spcAft>
                        <a:buNone/>
                      </a:pPr>
                      <a:r>
                        <a:rPr lang="en-US" sz="1600" u="none" strike="noStrike" cap="none" dirty="0">
                          <a:latin typeface="Helvetica"/>
                          <a:cs typeface="Helvetica"/>
                        </a:rPr>
                        <a:t>Developer</a:t>
                      </a:r>
                      <a:endParaRPr sz="1600" dirty="0">
                        <a:latin typeface="Helvetica"/>
                        <a:cs typeface="Helvetica"/>
                      </a:endParaRPr>
                    </a:p>
                  </a:txBody>
                  <a:tcPr marL="91450" marR="91450" marT="45725" marB="45725">
                    <a:lnL w="9525" cap="flat" cmpd="sng">
                      <a:solidFill>
                        <a:srgbClr val="DBDBD8"/>
                      </a:solidFill>
                      <a:prstDash val="solid"/>
                      <a:round/>
                      <a:headEnd type="none" w="sm" len="sm"/>
                      <a:tailEnd type="none" w="sm" len="sm"/>
                    </a:lnL>
                    <a:lnT w="9525" cap="flat" cmpd="sng">
                      <a:solidFill>
                        <a:srgbClr val="DBDBD8"/>
                      </a:solidFill>
                      <a:prstDash val="solid"/>
                      <a:round/>
                      <a:headEnd type="none" w="sm" len="sm"/>
                      <a:tailEnd type="none" w="sm" len="sm"/>
                    </a:lnT>
                    <a:solidFill>
                      <a:schemeClr val="bg1">
                        <a:alpha val="0"/>
                      </a:schemeClr>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
        <p:cNvGrpSpPr/>
        <p:nvPr/>
      </p:nvGrpSpPr>
      <p:grpSpPr>
        <a:xfrm>
          <a:off x="0" y="0"/>
          <a:ext cx="0" cy="0"/>
          <a:chOff x="0" y="0"/>
          <a:chExt cx="0" cy="0"/>
        </a:xfrm>
      </p:grpSpPr>
      <p:pic>
        <p:nvPicPr>
          <p:cNvPr id="9" name="Picture 8">
            <a:extLst>
              <a:ext uri="{FF2B5EF4-FFF2-40B4-BE49-F238E27FC236}">
                <a16:creationId xmlns:a16="http://schemas.microsoft.com/office/drawing/2014/main" id="{B57886F1-BA7A-8846-970F-1199F5861B89}"/>
              </a:ext>
            </a:extLst>
          </p:cNvPr>
          <p:cNvPicPr>
            <a:picLocks noChangeAspect="1"/>
          </p:cNvPicPr>
          <p:nvPr/>
        </p:nvPicPr>
        <p:blipFill>
          <a:blip r:embed="rId3"/>
          <a:stretch>
            <a:fillRect/>
          </a:stretch>
        </p:blipFill>
        <p:spPr>
          <a:xfrm>
            <a:off x="0" y="503089"/>
            <a:ext cx="12192000" cy="1410269"/>
          </a:xfrm>
          <a:prstGeom prst="rect">
            <a:avLst/>
          </a:prstGeom>
        </p:spPr>
      </p:pic>
      <p:pic>
        <p:nvPicPr>
          <p:cNvPr id="10" name="Picture 9">
            <a:extLst>
              <a:ext uri="{FF2B5EF4-FFF2-40B4-BE49-F238E27FC236}">
                <a16:creationId xmlns:a16="http://schemas.microsoft.com/office/drawing/2014/main" id="{6780BCF2-B74E-094E-B5ED-10E64D76B29F}"/>
              </a:ext>
            </a:extLst>
          </p:cNvPr>
          <p:cNvPicPr>
            <a:picLocks/>
          </p:cNvPicPr>
          <p:nvPr/>
        </p:nvPicPr>
        <p:blipFill rotWithShape="1">
          <a:blip r:embed="rId3"/>
          <a:srcRect l="13825" b="65145"/>
          <a:stretch/>
        </p:blipFill>
        <p:spPr>
          <a:xfrm>
            <a:off x="0" y="1"/>
            <a:ext cx="12192000" cy="540000"/>
          </a:xfrm>
          <a:prstGeom prst="rect">
            <a:avLst/>
          </a:prstGeom>
        </p:spPr>
      </p:pic>
      <p:sp>
        <p:nvSpPr>
          <p:cNvPr id="111" name="Google Shape;111;p14"/>
          <p:cNvSpPr txBox="1">
            <a:spLocks noGrp="1"/>
          </p:cNvSpPr>
          <p:nvPr>
            <p:ph idx="1"/>
          </p:nvPr>
        </p:nvSpPr>
        <p:spPr>
          <a:xfrm>
            <a:off x="216297" y="2070204"/>
            <a:ext cx="11601459" cy="4632608"/>
          </a:xfrm>
          <a:prstGeom prst="rect">
            <a:avLst/>
          </a:prstGeom>
          <a:noFill/>
          <a:ln>
            <a:noFill/>
          </a:ln>
        </p:spPr>
        <p:txBody>
          <a:bodyPr spcFirstLastPara="1" wrap="square" lIns="91425" tIns="45700" rIns="91425" bIns="45700" anchor="t" anchorCtr="0">
            <a:noAutofit/>
          </a:bodyPr>
          <a:lstStyle/>
          <a:p>
            <a:pPr marL="228600" marR="0" lvl="0" indent="-228600" algn="l" rtl="0">
              <a:lnSpc>
                <a:spcPct val="110000"/>
              </a:lnSpc>
              <a:spcBef>
                <a:spcPts val="0"/>
              </a:spcBef>
              <a:spcAft>
                <a:spcPts val="0"/>
              </a:spcAft>
              <a:buClr>
                <a:schemeClr val="dk2"/>
              </a:buClr>
              <a:buSzPts val="2000"/>
              <a:buFont typeface="Arial"/>
              <a:buChar char="•"/>
            </a:pPr>
            <a:r>
              <a:rPr lang="en-US" sz="2000" b="0" i="0" u="none" strike="noStrike" cap="none" dirty="0">
                <a:solidFill>
                  <a:srgbClr val="595959"/>
                </a:solidFill>
                <a:latin typeface="Helvetica"/>
                <a:ea typeface="Cabin"/>
                <a:cs typeface="Helvetica"/>
                <a:sym typeface="Cabin"/>
              </a:rPr>
              <a:t>WULI is a compact security device fit to the wheel of a towed vehicle</a:t>
            </a:r>
            <a:endParaRPr sz="2000" b="0" i="0" u="none" strike="noStrike" cap="none" dirty="0">
              <a:solidFill>
                <a:srgbClr val="595959"/>
              </a:solidFill>
              <a:latin typeface="Helvetica"/>
              <a:ea typeface="Cabin"/>
              <a:cs typeface="Helvetica"/>
              <a:sym typeface="Cabin"/>
            </a:endParaRPr>
          </a:p>
          <a:p>
            <a:pPr marL="228600" marR="0" lvl="0" indent="-228600" algn="l" rtl="0">
              <a:lnSpc>
                <a:spcPct val="110000"/>
              </a:lnSpc>
              <a:spcBef>
                <a:spcPts val="700"/>
              </a:spcBef>
              <a:spcAft>
                <a:spcPts val="0"/>
              </a:spcAft>
              <a:buClr>
                <a:schemeClr val="dk2"/>
              </a:buClr>
              <a:buSzPts val="2000"/>
              <a:buFont typeface="Arial"/>
              <a:buChar char="•"/>
            </a:pPr>
            <a:r>
              <a:rPr lang="en-US" sz="2000" b="0" i="0" u="none" strike="noStrike" cap="none" dirty="0">
                <a:solidFill>
                  <a:srgbClr val="595959"/>
                </a:solidFill>
                <a:latin typeface="Helvetica"/>
                <a:ea typeface="Cabin"/>
                <a:cs typeface="Helvetica"/>
                <a:sym typeface="Cabin"/>
              </a:rPr>
              <a:t>The device…</a:t>
            </a:r>
            <a:endParaRPr sz="2000" dirty="0">
              <a:latin typeface="Helvetica"/>
              <a:cs typeface="Helvetica"/>
            </a:endParaRPr>
          </a:p>
          <a:p>
            <a:pPr marL="685800" marR="0" lvl="1" indent="-228600" algn="l" rtl="0">
              <a:lnSpc>
                <a:spcPct val="110000"/>
              </a:lnSpc>
              <a:spcBef>
                <a:spcPts val="700"/>
              </a:spcBef>
              <a:spcAft>
                <a:spcPts val="0"/>
              </a:spcAft>
              <a:buClr>
                <a:schemeClr val="dk2"/>
              </a:buClr>
              <a:buSzPts val="1800"/>
              <a:buFont typeface="Cabin"/>
              <a:buChar char="–"/>
            </a:pPr>
            <a:r>
              <a:rPr lang="en-US" b="0" i="0" u="none" strike="noStrike" cap="none" dirty="0">
                <a:solidFill>
                  <a:srgbClr val="595959"/>
                </a:solidFill>
                <a:latin typeface="Helvetica"/>
                <a:ea typeface="Cabin"/>
                <a:cs typeface="Helvetica"/>
                <a:sym typeface="Cabin"/>
              </a:rPr>
              <a:t>locks and unlocks the trailer wheel</a:t>
            </a:r>
            <a:endParaRPr dirty="0">
              <a:latin typeface="Helvetica"/>
              <a:cs typeface="Helvetica"/>
            </a:endParaRPr>
          </a:p>
          <a:p>
            <a:pPr marL="685800" marR="0" lvl="1" indent="-228600" algn="l" rtl="0">
              <a:lnSpc>
                <a:spcPct val="110000"/>
              </a:lnSpc>
              <a:spcBef>
                <a:spcPts val="700"/>
              </a:spcBef>
              <a:spcAft>
                <a:spcPts val="0"/>
              </a:spcAft>
              <a:buClr>
                <a:schemeClr val="dk2"/>
              </a:buClr>
              <a:buSzPts val="1800"/>
              <a:buFont typeface="Cabin"/>
              <a:buChar char="–"/>
            </a:pPr>
            <a:r>
              <a:rPr lang="en-US" dirty="0">
                <a:solidFill>
                  <a:srgbClr val="595959"/>
                </a:solidFill>
                <a:latin typeface="Helvetica"/>
                <a:ea typeface="Cabin"/>
                <a:cs typeface="Helvetica"/>
                <a:sym typeface="Cabin"/>
              </a:rPr>
              <a:t>m</a:t>
            </a:r>
            <a:r>
              <a:rPr lang="en-US" b="0" i="0" u="none" strike="noStrike" cap="none" dirty="0">
                <a:solidFill>
                  <a:srgbClr val="595959"/>
                </a:solidFill>
                <a:latin typeface="Helvetica"/>
                <a:ea typeface="Cabin"/>
                <a:cs typeface="Helvetica"/>
                <a:sym typeface="Cabin"/>
              </a:rPr>
              <a:t>odels equipped with an accelerometer sound an alarm upon detecting movement </a:t>
            </a:r>
            <a:r>
              <a:rPr lang="en-AU" b="0" i="0" u="none" strike="noStrike" cap="none" dirty="0">
                <a:solidFill>
                  <a:srgbClr val="595959"/>
                </a:solidFill>
                <a:latin typeface="Helvetica"/>
                <a:ea typeface="Cabin"/>
                <a:cs typeface="Helvetica"/>
                <a:sym typeface="Cabin"/>
              </a:rPr>
              <a:t> </a:t>
            </a:r>
            <a:endParaRPr b="0" i="0" u="none" strike="noStrike" cap="none" dirty="0">
              <a:solidFill>
                <a:srgbClr val="595959"/>
              </a:solidFill>
              <a:latin typeface="Helvetica"/>
              <a:ea typeface="Cabin"/>
              <a:cs typeface="Helvetica"/>
              <a:sym typeface="Cabin"/>
            </a:endParaRPr>
          </a:p>
          <a:p>
            <a:pPr marL="228600" marR="0" lvl="0" indent="-101600" algn="l" rtl="0">
              <a:lnSpc>
                <a:spcPct val="110000"/>
              </a:lnSpc>
              <a:spcBef>
                <a:spcPts val="700"/>
              </a:spcBef>
              <a:spcAft>
                <a:spcPts val="0"/>
              </a:spcAft>
              <a:buClr>
                <a:schemeClr val="dk2"/>
              </a:buClr>
              <a:buSzPts val="2000"/>
              <a:buFont typeface="Arial"/>
              <a:buNone/>
            </a:pPr>
            <a:endParaRPr sz="2000" b="0" i="0" u="none" strike="noStrike" cap="none" dirty="0">
              <a:solidFill>
                <a:srgbClr val="595959"/>
              </a:solidFill>
              <a:latin typeface="Helvetica"/>
              <a:ea typeface="Cabin"/>
              <a:cs typeface="Helvetica"/>
              <a:sym typeface="Cabin"/>
            </a:endParaRPr>
          </a:p>
          <a:p>
            <a:pPr marL="228600" marR="0" lvl="0" indent="-228600" algn="l" rtl="0">
              <a:lnSpc>
                <a:spcPct val="110000"/>
              </a:lnSpc>
              <a:spcBef>
                <a:spcPts val="700"/>
              </a:spcBef>
              <a:spcAft>
                <a:spcPts val="0"/>
              </a:spcAft>
              <a:buClr>
                <a:schemeClr val="dk2"/>
              </a:buClr>
              <a:buSzPts val="2000"/>
              <a:buFont typeface="Arial"/>
              <a:buChar char="•"/>
            </a:pPr>
            <a:r>
              <a:rPr lang="en-US" sz="2000" b="1" i="0" u="none" strike="noStrike" cap="none" dirty="0">
                <a:solidFill>
                  <a:srgbClr val="595959"/>
                </a:solidFill>
                <a:latin typeface="Helvetica"/>
                <a:ea typeface="Cabin"/>
                <a:cs typeface="Helvetica"/>
                <a:sym typeface="Cabin"/>
              </a:rPr>
              <a:t>In Phase 1 we planned to:</a:t>
            </a:r>
            <a:endParaRPr sz="2000" b="1" i="0" u="none" strike="noStrike" cap="none" dirty="0">
              <a:solidFill>
                <a:srgbClr val="595959"/>
              </a:solidFill>
              <a:latin typeface="Helvetica"/>
              <a:ea typeface="Cabin"/>
              <a:cs typeface="Helvetica"/>
              <a:sym typeface="Cabin"/>
            </a:endParaRPr>
          </a:p>
          <a:p>
            <a:pPr marL="685800" marR="0" lvl="1" indent="-228600" algn="l" rtl="0">
              <a:lnSpc>
                <a:spcPct val="110000"/>
              </a:lnSpc>
              <a:spcBef>
                <a:spcPts val="700"/>
              </a:spcBef>
              <a:spcAft>
                <a:spcPts val="0"/>
              </a:spcAft>
              <a:buClr>
                <a:schemeClr val="dk2"/>
              </a:buClr>
              <a:buSzPts val="1800"/>
              <a:buFont typeface="Cabin"/>
              <a:buChar char="–"/>
            </a:pPr>
            <a:r>
              <a:rPr lang="en-US" b="0" i="0" u="none" strike="noStrike" cap="none" dirty="0">
                <a:solidFill>
                  <a:srgbClr val="595959"/>
                </a:solidFill>
                <a:latin typeface="Helvetica"/>
                <a:ea typeface="Cabin"/>
                <a:cs typeface="Helvetica"/>
                <a:sym typeface="Cabin"/>
              </a:rPr>
              <a:t>Create an application to replace the RF remote in generation 2 (will be manufactured with Bluetooth instead)</a:t>
            </a:r>
            <a:endParaRPr dirty="0">
              <a:latin typeface="Helvetica"/>
              <a:cs typeface="Helvetica"/>
            </a:endParaRPr>
          </a:p>
          <a:p>
            <a:pPr marL="685800" marR="0" lvl="1" indent="-228600" algn="l" rtl="0">
              <a:lnSpc>
                <a:spcPct val="110000"/>
              </a:lnSpc>
              <a:spcBef>
                <a:spcPts val="700"/>
              </a:spcBef>
              <a:spcAft>
                <a:spcPts val="0"/>
              </a:spcAft>
              <a:buClr>
                <a:schemeClr val="dk2"/>
              </a:buClr>
              <a:buSzPts val="1800"/>
              <a:buFont typeface="Cabin"/>
              <a:buChar char="–"/>
            </a:pPr>
            <a:r>
              <a:rPr lang="en-US" b="0" i="0" u="none" strike="noStrike" cap="none" dirty="0">
                <a:solidFill>
                  <a:srgbClr val="595959"/>
                </a:solidFill>
                <a:latin typeface="Helvetica"/>
                <a:ea typeface="Cabin"/>
                <a:cs typeface="Helvetica"/>
                <a:sym typeface="Cabin"/>
              </a:rPr>
              <a:t>Develop a distributor portal with existing e-commerce website</a:t>
            </a:r>
            <a:endParaRPr dirty="0">
              <a:latin typeface="Helvetica"/>
              <a:cs typeface="Helvetica"/>
            </a:endParaRPr>
          </a:p>
          <a:p>
            <a:pPr marL="685800" marR="0" lvl="1" indent="-228600" algn="l" rtl="0">
              <a:lnSpc>
                <a:spcPct val="110000"/>
              </a:lnSpc>
              <a:spcBef>
                <a:spcPts val="700"/>
              </a:spcBef>
              <a:spcAft>
                <a:spcPts val="0"/>
              </a:spcAft>
              <a:buClr>
                <a:schemeClr val="dk2"/>
              </a:buClr>
              <a:buSzPts val="1800"/>
              <a:buFont typeface="Cabin"/>
              <a:buChar char="–"/>
            </a:pPr>
            <a:r>
              <a:rPr lang="en-US" b="0" i="0" u="none" strike="noStrike" cap="none" dirty="0">
                <a:solidFill>
                  <a:srgbClr val="595959"/>
                </a:solidFill>
                <a:latin typeface="Helvetica"/>
                <a:ea typeface="Cabin"/>
                <a:cs typeface="Helvetica"/>
                <a:sym typeface="Cabin"/>
              </a:rPr>
              <a:t>Provide a report with GPS research on service providers for future generations of WULI</a:t>
            </a:r>
            <a:endParaRPr dirty="0">
              <a:latin typeface="Helvetica"/>
              <a:cs typeface="Helvetica"/>
            </a:endParaRPr>
          </a:p>
          <a:p>
            <a:pPr marL="685800" marR="0" lvl="1" indent="-114300" algn="l" rtl="0">
              <a:lnSpc>
                <a:spcPct val="110000"/>
              </a:lnSpc>
              <a:spcBef>
                <a:spcPts val="700"/>
              </a:spcBef>
              <a:spcAft>
                <a:spcPts val="0"/>
              </a:spcAft>
              <a:buClr>
                <a:schemeClr val="dk2"/>
              </a:buClr>
              <a:buSzPts val="1800"/>
              <a:buFont typeface="Cabin"/>
              <a:buNone/>
            </a:pPr>
            <a:endParaRPr b="0" i="0" u="none" strike="noStrike" cap="none" dirty="0">
              <a:solidFill>
                <a:srgbClr val="595959"/>
              </a:solidFill>
              <a:latin typeface="Helvetica"/>
              <a:ea typeface="Cabin"/>
              <a:cs typeface="Helvetica"/>
              <a:sym typeface="Cabin"/>
            </a:endParaRPr>
          </a:p>
        </p:txBody>
      </p:sp>
      <p:pic>
        <p:nvPicPr>
          <p:cNvPr id="112" name="Google Shape;112;p14"/>
          <p:cNvPicPr preferRelativeResize="0">
            <a:picLocks noChangeAspect="1"/>
          </p:cNvPicPr>
          <p:nvPr/>
        </p:nvPicPr>
        <p:blipFill rotWithShape="1">
          <a:blip r:embed="rId4">
            <a:alphaModFix/>
          </a:blip>
          <a:srcRect/>
          <a:stretch/>
        </p:blipFill>
        <p:spPr>
          <a:xfrm>
            <a:off x="10394654" y="6109424"/>
            <a:ext cx="1796923" cy="720000"/>
          </a:xfrm>
          <a:prstGeom prst="rect">
            <a:avLst/>
          </a:prstGeom>
          <a:noFill/>
          <a:ln>
            <a:noFill/>
          </a:ln>
        </p:spPr>
      </p:pic>
      <p:pic>
        <p:nvPicPr>
          <p:cNvPr id="113" name="Google Shape;113;p14"/>
          <p:cNvPicPr preferRelativeResize="0"/>
          <p:nvPr/>
        </p:nvPicPr>
        <p:blipFill rotWithShape="1">
          <a:blip r:embed="rId5">
            <a:alphaModFix/>
          </a:blip>
          <a:srcRect/>
          <a:stretch/>
        </p:blipFill>
        <p:spPr>
          <a:xfrm>
            <a:off x="9698968" y="1977840"/>
            <a:ext cx="2361240" cy="2345706"/>
          </a:xfrm>
          <a:prstGeom prst="rect">
            <a:avLst/>
          </a:prstGeom>
          <a:noFill/>
          <a:ln>
            <a:noFill/>
          </a:ln>
        </p:spPr>
      </p:pic>
      <p:sp>
        <p:nvSpPr>
          <p:cNvPr id="110" name="Google Shape;110;p14"/>
          <p:cNvSpPr txBox="1">
            <a:spLocks noGrp="1"/>
          </p:cNvSpPr>
          <p:nvPr>
            <p:ph type="title"/>
          </p:nvPr>
        </p:nvSpPr>
        <p:spPr>
          <a:xfrm>
            <a:off x="1639434" y="245773"/>
            <a:ext cx="10178322" cy="1492132"/>
          </a:xfrm>
          <a:prstGeom prst="rect">
            <a:avLst/>
          </a:prstGeom>
          <a:noFill/>
          <a:ln>
            <a:noFill/>
          </a:ln>
        </p:spPr>
        <p:txBody>
          <a:bodyPr spcFirstLastPara="1" wrap="square" lIns="91425" tIns="45700" rIns="91425" bIns="45700" anchor="t" anchorCtr="0">
            <a:noAutofit/>
          </a:bodyPr>
          <a:lstStyle/>
          <a:p>
            <a:pPr marL="0" marR="0" lvl="0" indent="0" algn="r" rtl="0">
              <a:lnSpc>
                <a:spcPct val="90000"/>
              </a:lnSpc>
              <a:spcBef>
                <a:spcPts val="0"/>
              </a:spcBef>
              <a:spcAft>
                <a:spcPts val="0"/>
              </a:spcAft>
              <a:buClr>
                <a:schemeClr val="dk2"/>
              </a:buClr>
              <a:buSzPts val="5100"/>
              <a:buFont typeface="Impact"/>
              <a:buNone/>
            </a:pPr>
            <a:r>
              <a:rPr lang="en-US" sz="6000" b="0" i="0" u="none" strike="noStrike" cap="none" dirty="0">
                <a:solidFill>
                  <a:schemeClr val="bg1"/>
                </a:solidFill>
                <a:latin typeface="Impact"/>
                <a:ea typeface="Impact"/>
                <a:cs typeface="Impact"/>
                <a:sym typeface="Impact"/>
              </a:rPr>
              <a:t>PRODUCT &amp; DOMAIN</a:t>
            </a:r>
            <a:endParaRPr sz="6000" b="0" i="0" u="none" strike="noStrike" cap="none" dirty="0">
              <a:solidFill>
                <a:schemeClr val="bg1"/>
              </a:solidFill>
              <a:latin typeface="Impact"/>
              <a:ea typeface="Impact"/>
              <a:cs typeface="Impact"/>
              <a:sym typeface="Impact"/>
            </a:endParaRP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8"/>
        <p:cNvGrpSpPr/>
        <p:nvPr/>
      </p:nvGrpSpPr>
      <p:grpSpPr>
        <a:xfrm>
          <a:off x="0" y="0"/>
          <a:ext cx="0" cy="0"/>
          <a:chOff x="0" y="0"/>
          <a:chExt cx="0" cy="0"/>
        </a:xfrm>
      </p:grpSpPr>
      <p:pic>
        <p:nvPicPr>
          <p:cNvPr id="11" name="Picture 10">
            <a:extLst>
              <a:ext uri="{FF2B5EF4-FFF2-40B4-BE49-F238E27FC236}">
                <a16:creationId xmlns:a16="http://schemas.microsoft.com/office/drawing/2014/main" id="{B57886F1-BA7A-8846-970F-1199F5861B89}"/>
              </a:ext>
            </a:extLst>
          </p:cNvPr>
          <p:cNvPicPr>
            <a:picLocks noChangeAspect="1"/>
          </p:cNvPicPr>
          <p:nvPr/>
        </p:nvPicPr>
        <p:blipFill>
          <a:blip r:embed="rId3"/>
          <a:stretch>
            <a:fillRect/>
          </a:stretch>
        </p:blipFill>
        <p:spPr>
          <a:xfrm>
            <a:off x="0" y="503089"/>
            <a:ext cx="12192000" cy="1410269"/>
          </a:xfrm>
          <a:prstGeom prst="rect">
            <a:avLst/>
          </a:prstGeom>
        </p:spPr>
      </p:pic>
      <p:pic>
        <p:nvPicPr>
          <p:cNvPr id="13" name="Picture 12">
            <a:extLst>
              <a:ext uri="{FF2B5EF4-FFF2-40B4-BE49-F238E27FC236}">
                <a16:creationId xmlns:a16="http://schemas.microsoft.com/office/drawing/2014/main" id="{6780BCF2-B74E-094E-B5ED-10E64D76B29F}"/>
              </a:ext>
            </a:extLst>
          </p:cNvPr>
          <p:cNvPicPr>
            <a:picLocks/>
          </p:cNvPicPr>
          <p:nvPr/>
        </p:nvPicPr>
        <p:blipFill rotWithShape="1">
          <a:blip r:embed="rId3"/>
          <a:srcRect l="13825" b="65145"/>
          <a:stretch/>
        </p:blipFill>
        <p:spPr>
          <a:xfrm>
            <a:off x="0" y="1"/>
            <a:ext cx="12192000" cy="540000"/>
          </a:xfrm>
          <a:prstGeom prst="rect">
            <a:avLst/>
          </a:prstGeom>
        </p:spPr>
      </p:pic>
      <p:sp>
        <p:nvSpPr>
          <p:cNvPr id="120" name="Google Shape;120;p15"/>
          <p:cNvSpPr txBox="1">
            <a:spLocks noGrp="1"/>
          </p:cNvSpPr>
          <p:nvPr>
            <p:ph idx="1"/>
          </p:nvPr>
        </p:nvSpPr>
        <p:spPr>
          <a:xfrm>
            <a:off x="224462" y="2014179"/>
            <a:ext cx="11967115" cy="4691594"/>
          </a:xfrm>
          <a:prstGeom prst="rect">
            <a:avLst/>
          </a:prstGeom>
          <a:noFill/>
          <a:ln>
            <a:noFill/>
          </a:ln>
        </p:spPr>
        <p:txBody>
          <a:bodyPr spcFirstLastPara="1" wrap="square" lIns="91425" tIns="45700" rIns="91425" bIns="45700" anchor="t" anchorCtr="0">
            <a:noAutofit/>
          </a:bodyPr>
          <a:lstStyle/>
          <a:p>
            <a:pPr marL="228600" marR="0" lvl="0" indent="-228600" algn="l" rtl="0">
              <a:lnSpc>
                <a:spcPct val="100000"/>
              </a:lnSpc>
              <a:spcBef>
                <a:spcPts val="0"/>
              </a:spcBef>
              <a:spcAft>
                <a:spcPts val="0"/>
              </a:spcAft>
              <a:buClr>
                <a:schemeClr val="dk2"/>
              </a:buClr>
              <a:buSzPts val="2200"/>
              <a:buFont typeface="Arial"/>
              <a:buNone/>
            </a:pPr>
            <a:r>
              <a:rPr lang="en-US" sz="2000" b="1" i="0" u="none" strike="noStrike" cap="none" dirty="0">
                <a:solidFill>
                  <a:srgbClr val="595959"/>
                </a:solidFill>
                <a:latin typeface="Helvetica" pitchFamily="2" charset="0"/>
                <a:ea typeface="Cabin"/>
                <a:cs typeface="Cabin"/>
                <a:sym typeface="Cabin"/>
              </a:rPr>
              <a:t>       Android Application</a:t>
            </a:r>
            <a:endParaRPr sz="1800" b="0" i="0" u="none" strike="noStrike" cap="none" dirty="0">
              <a:solidFill>
                <a:srgbClr val="595959"/>
              </a:solidFill>
              <a:latin typeface="Helvetica" pitchFamily="2" charset="0"/>
              <a:ea typeface="Cabin"/>
              <a:cs typeface="Cabin"/>
              <a:sym typeface="Cabin"/>
            </a:endParaRPr>
          </a:p>
          <a:p>
            <a:pPr marL="228600" marR="0" lvl="0" indent="-228600" algn="l" rtl="0">
              <a:lnSpc>
                <a:spcPct val="100000"/>
              </a:lnSpc>
              <a:spcBef>
                <a:spcPts val="700"/>
              </a:spcBef>
              <a:spcAft>
                <a:spcPts val="0"/>
              </a:spcAft>
              <a:buClr>
                <a:schemeClr val="dk2"/>
              </a:buClr>
              <a:buSzPts val="2000"/>
              <a:buFont typeface="Arial"/>
              <a:buChar char="•"/>
            </a:pPr>
            <a:r>
              <a:rPr lang="en-US" sz="1800" b="0" i="0" u="none" strike="noStrike" cap="none" dirty="0">
                <a:solidFill>
                  <a:srgbClr val="595959"/>
                </a:solidFill>
                <a:latin typeface="Helvetica" pitchFamily="2" charset="0"/>
                <a:ea typeface="Cabin"/>
                <a:cs typeface="Cabin"/>
                <a:sym typeface="Cabin"/>
              </a:rPr>
              <a:t>The Android application has been developed; this connects and controls via Bluetooth Low Energy (BLE)</a:t>
            </a:r>
            <a:endParaRPr sz="2000" dirty="0">
              <a:latin typeface="Helvetica" pitchFamily="2" charset="0"/>
            </a:endParaRPr>
          </a:p>
          <a:p>
            <a:pPr marL="228600" marR="0" lvl="0" indent="-228600" algn="l" rtl="0">
              <a:lnSpc>
                <a:spcPct val="100000"/>
              </a:lnSpc>
              <a:spcBef>
                <a:spcPts val="700"/>
              </a:spcBef>
              <a:spcAft>
                <a:spcPts val="0"/>
              </a:spcAft>
              <a:buClr>
                <a:schemeClr val="dk2"/>
              </a:buClr>
              <a:buSzPts val="2000"/>
              <a:buFont typeface="Arial"/>
              <a:buChar char="•"/>
            </a:pPr>
            <a:r>
              <a:rPr lang="en-US" sz="1800" b="0" i="0" u="none" strike="noStrike" cap="none" dirty="0">
                <a:solidFill>
                  <a:srgbClr val="595959"/>
                </a:solidFill>
                <a:latin typeface="Helvetica" pitchFamily="2" charset="0"/>
                <a:ea typeface="Cabin"/>
                <a:cs typeface="Cabin"/>
                <a:sym typeface="Cabin"/>
              </a:rPr>
              <a:t>Sends and logs lock, unlock and disable alarm signals upon user interaction</a:t>
            </a:r>
            <a:endParaRPr sz="1800" b="0" i="0" u="none" strike="noStrike" cap="none" dirty="0">
              <a:solidFill>
                <a:srgbClr val="595959"/>
              </a:solidFill>
              <a:latin typeface="Helvetica" pitchFamily="2" charset="0"/>
              <a:ea typeface="Cabin"/>
              <a:cs typeface="Cabin"/>
              <a:sym typeface="Cabin"/>
            </a:endParaRPr>
          </a:p>
          <a:p>
            <a:pPr marL="228600" marR="0" lvl="0" indent="-101600" algn="l" rtl="0">
              <a:lnSpc>
                <a:spcPct val="100000"/>
              </a:lnSpc>
              <a:spcBef>
                <a:spcPts val="700"/>
              </a:spcBef>
              <a:spcAft>
                <a:spcPts val="0"/>
              </a:spcAft>
              <a:buClr>
                <a:schemeClr val="dk2"/>
              </a:buClr>
              <a:buSzPts val="2000"/>
              <a:buFont typeface="Arial"/>
              <a:buNone/>
            </a:pPr>
            <a:endParaRPr sz="1100" b="0" i="0" u="none" strike="noStrike" cap="none" dirty="0">
              <a:solidFill>
                <a:srgbClr val="595959"/>
              </a:solidFill>
              <a:latin typeface="Helvetica" pitchFamily="2" charset="0"/>
              <a:ea typeface="Cabin"/>
              <a:cs typeface="Cabin"/>
              <a:sym typeface="Cabin"/>
            </a:endParaRPr>
          </a:p>
          <a:p>
            <a:pPr marL="228600" marR="0" lvl="0" indent="-228600" algn="l" rtl="0">
              <a:lnSpc>
                <a:spcPct val="100000"/>
              </a:lnSpc>
              <a:spcBef>
                <a:spcPts val="700"/>
              </a:spcBef>
              <a:spcAft>
                <a:spcPts val="0"/>
              </a:spcAft>
              <a:buClr>
                <a:schemeClr val="dk2"/>
              </a:buClr>
              <a:buSzPts val="2200"/>
              <a:buFont typeface="Arial"/>
              <a:buNone/>
            </a:pPr>
            <a:r>
              <a:rPr lang="en-US" sz="2000" b="1" i="0" u="none" strike="noStrike" cap="none" dirty="0">
                <a:solidFill>
                  <a:srgbClr val="595959"/>
                </a:solidFill>
                <a:latin typeface="Helvetica" pitchFamily="2" charset="0"/>
                <a:ea typeface="Cabin"/>
                <a:cs typeface="Cabin"/>
                <a:sym typeface="Cabin"/>
              </a:rPr>
              <a:t>       GPS </a:t>
            </a:r>
            <a:r>
              <a:rPr lang="en-US" sz="2000" b="1" dirty="0">
                <a:solidFill>
                  <a:srgbClr val="595959"/>
                </a:solidFill>
                <a:latin typeface="Helvetica" pitchFamily="2" charset="0"/>
                <a:ea typeface="Cabin"/>
                <a:cs typeface="Cabin"/>
                <a:sym typeface="Cabin"/>
              </a:rPr>
              <a:t>Proposal </a:t>
            </a:r>
            <a:r>
              <a:rPr lang="en-US" sz="2000" b="1" i="0" u="none" strike="noStrike" cap="none" dirty="0">
                <a:solidFill>
                  <a:srgbClr val="595959"/>
                </a:solidFill>
                <a:latin typeface="Helvetica" pitchFamily="2" charset="0"/>
                <a:ea typeface="Cabin"/>
                <a:cs typeface="Cabin"/>
                <a:sym typeface="Cabin"/>
              </a:rPr>
              <a:t>Report</a:t>
            </a:r>
            <a:endParaRPr sz="1800" b="0" i="0" u="none" strike="noStrike" cap="none" dirty="0">
              <a:solidFill>
                <a:srgbClr val="595959"/>
              </a:solidFill>
              <a:latin typeface="Helvetica" pitchFamily="2" charset="0"/>
              <a:ea typeface="Cabin"/>
              <a:cs typeface="Cabin"/>
              <a:sym typeface="Cabin"/>
            </a:endParaRPr>
          </a:p>
          <a:p>
            <a:pPr marL="228600" marR="0" lvl="0" indent="-228600" algn="l" rtl="0">
              <a:lnSpc>
                <a:spcPct val="100000"/>
              </a:lnSpc>
              <a:spcBef>
                <a:spcPts val="700"/>
              </a:spcBef>
              <a:spcAft>
                <a:spcPts val="0"/>
              </a:spcAft>
              <a:buClr>
                <a:schemeClr val="dk2"/>
              </a:buClr>
              <a:buSzPts val="2000"/>
              <a:buFont typeface="Arial"/>
              <a:buChar char="•"/>
            </a:pPr>
            <a:r>
              <a:rPr lang="en-US" sz="1800" b="0" i="0" u="none" strike="noStrike" cap="none" dirty="0">
                <a:solidFill>
                  <a:srgbClr val="595959"/>
                </a:solidFill>
                <a:latin typeface="Helvetica" pitchFamily="2" charset="0"/>
                <a:ea typeface="Cabin"/>
                <a:cs typeface="Cabin"/>
                <a:sym typeface="Cabin"/>
              </a:rPr>
              <a:t>A GPS research report has been created for the client to assess the value of adding GPS to WULI</a:t>
            </a:r>
            <a:endParaRPr sz="2000" dirty="0">
              <a:latin typeface="Helvetica" pitchFamily="2" charset="0"/>
            </a:endParaRPr>
          </a:p>
          <a:p>
            <a:pPr marL="228600" marR="0" lvl="0" indent="-101600" algn="l" rtl="0">
              <a:lnSpc>
                <a:spcPct val="100000"/>
              </a:lnSpc>
              <a:spcBef>
                <a:spcPts val="700"/>
              </a:spcBef>
              <a:spcAft>
                <a:spcPts val="0"/>
              </a:spcAft>
              <a:buClr>
                <a:schemeClr val="dk2"/>
              </a:buClr>
              <a:buSzPts val="2000"/>
              <a:buFont typeface="Arial"/>
              <a:buNone/>
            </a:pPr>
            <a:endParaRPr sz="1100" b="0" i="0" u="none" strike="noStrike" cap="none" dirty="0">
              <a:solidFill>
                <a:srgbClr val="595959"/>
              </a:solidFill>
              <a:latin typeface="Helvetica" pitchFamily="2" charset="0"/>
              <a:ea typeface="Cabin"/>
              <a:cs typeface="Cabin"/>
              <a:sym typeface="Cabin"/>
            </a:endParaRPr>
          </a:p>
          <a:p>
            <a:pPr marL="228600" marR="0" lvl="0" indent="-228600" algn="l" rtl="0">
              <a:lnSpc>
                <a:spcPct val="100000"/>
              </a:lnSpc>
              <a:spcBef>
                <a:spcPts val="700"/>
              </a:spcBef>
              <a:spcAft>
                <a:spcPts val="0"/>
              </a:spcAft>
              <a:buClr>
                <a:schemeClr val="dk2"/>
              </a:buClr>
              <a:buSzPts val="2100"/>
              <a:buFont typeface="Arial"/>
              <a:buNone/>
            </a:pPr>
            <a:r>
              <a:rPr lang="en-US" sz="2000" b="1" i="0" u="none" strike="noStrike" cap="none" dirty="0">
                <a:solidFill>
                  <a:srgbClr val="595959"/>
                </a:solidFill>
                <a:latin typeface="Helvetica" pitchFamily="2" charset="0"/>
                <a:ea typeface="Cabin"/>
                <a:cs typeface="Cabin"/>
                <a:sym typeface="Cabin"/>
              </a:rPr>
              <a:t>        Website Report</a:t>
            </a:r>
            <a:endParaRPr sz="1800" b="0" i="0" u="none" strike="noStrike" cap="none" dirty="0">
              <a:solidFill>
                <a:srgbClr val="595959"/>
              </a:solidFill>
              <a:latin typeface="Helvetica" pitchFamily="2" charset="0"/>
              <a:ea typeface="Cabin"/>
              <a:cs typeface="Cabin"/>
              <a:sym typeface="Cabin"/>
            </a:endParaRPr>
          </a:p>
          <a:p>
            <a:pPr marL="228600" marR="0" lvl="0" indent="-228600" algn="l" rtl="0">
              <a:lnSpc>
                <a:spcPct val="100000"/>
              </a:lnSpc>
              <a:spcBef>
                <a:spcPts val="700"/>
              </a:spcBef>
              <a:spcAft>
                <a:spcPts val="0"/>
              </a:spcAft>
              <a:buClr>
                <a:schemeClr val="dk2"/>
              </a:buClr>
              <a:buSzPts val="2000"/>
              <a:buFont typeface="Arial"/>
              <a:buChar char="•"/>
            </a:pPr>
            <a:r>
              <a:rPr lang="en-US" sz="1800" b="0" i="0" u="none" strike="noStrike" cap="none" dirty="0">
                <a:solidFill>
                  <a:srgbClr val="595959"/>
                </a:solidFill>
                <a:latin typeface="Helvetica" pitchFamily="2" charset="0"/>
                <a:ea typeface="Cabin"/>
                <a:cs typeface="Cabin"/>
                <a:sym typeface="Cabin"/>
              </a:rPr>
              <a:t>Due to accessibility delays from third-party developers, the distributor portal was changed from a development to consulting project</a:t>
            </a:r>
          </a:p>
          <a:p>
            <a:pPr marL="228600" marR="0" lvl="0" indent="-228600" algn="l" rtl="0">
              <a:lnSpc>
                <a:spcPct val="100000"/>
              </a:lnSpc>
              <a:spcBef>
                <a:spcPts val="700"/>
              </a:spcBef>
              <a:spcAft>
                <a:spcPts val="0"/>
              </a:spcAft>
              <a:buClr>
                <a:schemeClr val="dk2"/>
              </a:buClr>
              <a:buSzPts val="2000"/>
              <a:buFont typeface="Arial"/>
              <a:buChar char="•"/>
            </a:pPr>
            <a:r>
              <a:rPr lang="en-US" sz="1800" dirty="0">
                <a:solidFill>
                  <a:srgbClr val="595959"/>
                </a:solidFill>
                <a:latin typeface="Helvetica" pitchFamily="2" charset="0"/>
                <a:sym typeface="Cabin"/>
              </a:rPr>
              <a:t>A technical report has been created on a proposed solution to deliver requirements for a </a:t>
            </a:r>
            <a:br>
              <a:rPr lang="en-US" sz="1800" dirty="0">
                <a:solidFill>
                  <a:srgbClr val="595959"/>
                </a:solidFill>
                <a:latin typeface="Helvetica" pitchFamily="2" charset="0"/>
                <a:sym typeface="Cabin"/>
              </a:rPr>
            </a:br>
            <a:r>
              <a:rPr lang="en-US" sz="1800" dirty="0">
                <a:solidFill>
                  <a:srgbClr val="595959"/>
                </a:solidFill>
                <a:latin typeface="Helvetica" pitchFamily="2" charset="0"/>
                <a:sym typeface="Cabin"/>
              </a:rPr>
              <a:t>future development team</a:t>
            </a:r>
            <a:endParaRPr sz="2000" dirty="0">
              <a:latin typeface="Helvetica" pitchFamily="2" charset="0"/>
            </a:endParaRPr>
          </a:p>
        </p:txBody>
      </p:sp>
      <p:pic>
        <p:nvPicPr>
          <p:cNvPr id="123" name="Google Shape;123;p15"/>
          <p:cNvPicPr preferRelativeResize="0">
            <a:picLocks noChangeAspect="1"/>
          </p:cNvPicPr>
          <p:nvPr/>
        </p:nvPicPr>
        <p:blipFill rotWithShape="1">
          <a:blip r:embed="rId4">
            <a:alphaModFix/>
          </a:blip>
          <a:srcRect l="54495" t="30147" r="30052" b="24045"/>
          <a:stretch/>
        </p:blipFill>
        <p:spPr>
          <a:xfrm>
            <a:off x="287092" y="1970369"/>
            <a:ext cx="468821" cy="504000"/>
          </a:xfrm>
          <a:prstGeom prst="rect">
            <a:avLst/>
          </a:prstGeom>
          <a:noFill/>
          <a:ln>
            <a:noFill/>
          </a:ln>
        </p:spPr>
      </p:pic>
      <p:pic>
        <p:nvPicPr>
          <p:cNvPr id="125" name="Google Shape;125;p15"/>
          <p:cNvPicPr preferRelativeResize="0"/>
          <p:nvPr/>
        </p:nvPicPr>
        <p:blipFill rotWithShape="1">
          <a:blip r:embed="rId5">
            <a:alphaModFix/>
          </a:blip>
          <a:srcRect/>
          <a:stretch/>
        </p:blipFill>
        <p:spPr>
          <a:xfrm>
            <a:off x="224039" y="3247960"/>
            <a:ext cx="525620" cy="520733"/>
          </a:xfrm>
          <a:prstGeom prst="rect">
            <a:avLst/>
          </a:prstGeom>
          <a:noFill/>
          <a:ln>
            <a:noFill/>
          </a:ln>
        </p:spPr>
      </p:pic>
      <p:sp>
        <p:nvSpPr>
          <p:cNvPr id="119" name="Google Shape;119;p15"/>
          <p:cNvSpPr txBox="1">
            <a:spLocks noGrp="1"/>
          </p:cNvSpPr>
          <p:nvPr>
            <p:ph type="title"/>
          </p:nvPr>
        </p:nvSpPr>
        <p:spPr>
          <a:xfrm>
            <a:off x="2090928" y="268331"/>
            <a:ext cx="9720072" cy="1499616"/>
          </a:xfrm>
          <a:prstGeom prst="rect">
            <a:avLst/>
          </a:prstGeom>
          <a:noFill/>
          <a:ln>
            <a:noFill/>
          </a:ln>
        </p:spPr>
        <p:txBody>
          <a:bodyPr spcFirstLastPara="1" wrap="square" lIns="91425" tIns="45700" rIns="91425" bIns="45700" anchor="t" anchorCtr="0">
            <a:noAutofit/>
          </a:bodyPr>
          <a:lstStyle/>
          <a:p>
            <a:pPr marL="0" marR="0" lvl="0" indent="0" algn="r" rtl="0">
              <a:lnSpc>
                <a:spcPct val="90000"/>
              </a:lnSpc>
              <a:spcBef>
                <a:spcPts val="0"/>
              </a:spcBef>
              <a:spcAft>
                <a:spcPts val="0"/>
              </a:spcAft>
              <a:buClr>
                <a:schemeClr val="dk2"/>
              </a:buClr>
              <a:buSzPts val="5100"/>
              <a:buFont typeface="Impact"/>
              <a:buNone/>
            </a:pPr>
            <a:r>
              <a:rPr lang="en-US" sz="6000" b="0" i="0" u="none" strike="noStrike" cap="none" dirty="0">
                <a:solidFill>
                  <a:schemeClr val="bg1"/>
                </a:solidFill>
                <a:latin typeface="Impact"/>
                <a:ea typeface="Impact"/>
                <a:cs typeface="Impact"/>
                <a:sym typeface="Impact"/>
              </a:rPr>
              <a:t>TRACKING</a:t>
            </a:r>
            <a:endParaRPr sz="6000" dirty="0">
              <a:solidFill>
                <a:schemeClr val="bg1"/>
              </a:solidFill>
            </a:endParaRPr>
          </a:p>
        </p:txBody>
      </p:sp>
      <p:pic>
        <p:nvPicPr>
          <p:cNvPr id="122" name="Google Shape;122;p15"/>
          <p:cNvPicPr preferRelativeResize="0">
            <a:picLocks noChangeAspect="1"/>
          </p:cNvPicPr>
          <p:nvPr/>
        </p:nvPicPr>
        <p:blipFill rotWithShape="1">
          <a:blip r:embed="rId6">
            <a:alphaModFix/>
            <a:biLevel thresh="25000"/>
          </a:blip>
          <a:srcRect/>
          <a:stretch/>
        </p:blipFill>
        <p:spPr>
          <a:xfrm>
            <a:off x="7708719" y="246861"/>
            <a:ext cx="791991" cy="792000"/>
          </a:xfrm>
          <a:prstGeom prst="rect">
            <a:avLst/>
          </a:prstGeom>
          <a:noFill/>
          <a:ln>
            <a:noFill/>
          </a:ln>
        </p:spPr>
      </p:pic>
      <p:pic>
        <p:nvPicPr>
          <p:cNvPr id="12" name="Google Shape;112;p14">
            <a:extLst>
              <a:ext uri="{FF2B5EF4-FFF2-40B4-BE49-F238E27FC236}">
                <a16:creationId xmlns:a16="http://schemas.microsoft.com/office/drawing/2014/main" id="{DF6E9A49-FC5D-1246-8A40-B1B144608CCA}"/>
              </a:ext>
            </a:extLst>
          </p:cNvPr>
          <p:cNvPicPr preferRelativeResize="0">
            <a:picLocks noChangeAspect="1"/>
          </p:cNvPicPr>
          <p:nvPr/>
        </p:nvPicPr>
        <p:blipFill rotWithShape="1">
          <a:blip r:embed="rId7">
            <a:alphaModFix/>
          </a:blip>
          <a:srcRect/>
          <a:stretch/>
        </p:blipFill>
        <p:spPr>
          <a:xfrm>
            <a:off x="10395077" y="6109424"/>
            <a:ext cx="1796923" cy="720000"/>
          </a:xfrm>
          <a:prstGeom prst="rect">
            <a:avLst/>
          </a:prstGeom>
          <a:noFill/>
          <a:ln>
            <a:noFill/>
          </a:ln>
        </p:spPr>
      </p:pic>
      <p:pic>
        <p:nvPicPr>
          <p:cNvPr id="3" name="Picture 2">
            <a:extLst>
              <a:ext uri="{FF2B5EF4-FFF2-40B4-BE49-F238E27FC236}">
                <a16:creationId xmlns:a16="http://schemas.microsoft.com/office/drawing/2014/main" id="{39672199-3FD2-614D-913A-95ECD49CB8E2}"/>
              </a:ext>
            </a:extLst>
          </p:cNvPr>
          <p:cNvPicPr>
            <a:picLocks noChangeAspect="1"/>
          </p:cNvPicPr>
          <p:nvPr/>
        </p:nvPicPr>
        <p:blipFill>
          <a:blip r:embed="rId8"/>
          <a:stretch>
            <a:fillRect/>
          </a:stretch>
        </p:blipFill>
        <p:spPr>
          <a:xfrm>
            <a:off x="243009" y="4298444"/>
            <a:ext cx="487680" cy="487680"/>
          </a:xfrm>
          <a:prstGeom prst="rect">
            <a:avLst/>
          </a:prstGeom>
        </p:spPr>
      </p:pic>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6" name="Picture 5">
            <a:extLst>
              <a:ext uri="{FF2B5EF4-FFF2-40B4-BE49-F238E27FC236}">
                <a16:creationId xmlns:a16="http://schemas.microsoft.com/office/drawing/2014/main" id="{B57886F1-BA7A-8846-970F-1199F5861B89}"/>
              </a:ext>
            </a:extLst>
          </p:cNvPr>
          <p:cNvPicPr>
            <a:picLocks noChangeAspect="1"/>
          </p:cNvPicPr>
          <p:nvPr/>
        </p:nvPicPr>
        <p:blipFill>
          <a:blip r:embed="rId5"/>
          <a:stretch>
            <a:fillRect/>
          </a:stretch>
        </p:blipFill>
        <p:spPr>
          <a:xfrm>
            <a:off x="0" y="503089"/>
            <a:ext cx="12192000" cy="1410269"/>
          </a:xfrm>
          <a:prstGeom prst="rect">
            <a:avLst/>
          </a:prstGeom>
        </p:spPr>
      </p:pic>
      <p:pic>
        <p:nvPicPr>
          <p:cNvPr id="7" name="Picture 6">
            <a:extLst>
              <a:ext uri="{FF2B5EF4-FFF2-40B4-BE49-F238E27FC236}">
                <a16:creationId xmlns:a16="http://schemas.microsoft.com/office/drawing/2014/main" id="{6780BCF2-B74E-094E-B5ED-10E64D76B29F}"/>
              </a:ext>
            </a:extLst>
          </p:cNvPr>
          <p:cNvPicPr>
            <a:picLocks/>
          </p:cNvPicPr>
          <p:nvPr/>
        </p:nvPicPr>
        <p:blipFill rotWithShape="1">
          <a:blip r:embed="rId5"/>
          <a:srcRect l="13825" b="65145"/>
          <a:stretch/>
        </p:blipFill>
        <p:spPr>
          <a:xfrm>
            <a:off x="0" y="1"/>
            <a:ext cx="12192000" cy="540000"/>
          </a:xfrm>
          <a:prstGeom prst="rect">
            <a:avLst/>
          </a:prstGeom>
        </p:spPr>
      </p:pic>
      <p:pic>
        <p:nvPicPr>
          <p:cNvPr id="12" name="Google Shape;112;p14">
            <a:extLst>
              <a:ext uri="{FF2B5EF4-FFF2-40B4-BE49-F238E27FC236}">
                <a16:creationId xmlns:a16="http://schemas.microsoft.com/office/drawing/2014/main" id="{DF6E9A49-FC5D-1246-8A40-B1B144608CCA}"/>
              </a:ext>
            </a:extLst>
          </p:cNvPr>
          <p:cNvPicPr preferRelativeResize="0">
            <a:picLocks noChangeAspect="1"/>
          </p:cNvPicPr>
          <p:nvPr/>
        </p:nvPicPr>
        <p:blipFill rotWithShape="1">
          <a:blip r:embed="rId6">
            <a:alphaModFix/>
          </a:blip>
          <a:srcRect/>
          <a:stretch/>
        </p:blipFill>
        <p:spPr>
          <a:xfrm>
            <a:off x="10395077" y="6109424"/>
            <a:ext cx="1796923" cy="720000"/>
          </a:xfrm>
          <a:prstGeom prst="rect">
            <a:avLst/>
          </a:prstGeom>
          <a:noFill/>
          <a:ln>
            <a:noFill/>
          </a:ln>
        </p:spPr>
      </p:pic>
      <p:sp>
        <p:nvSpPr>
          <p:cNvPr id="16" name="Google Shape;119;p15">
            <a:extLst>
              <a:ext uri="{FF2B5EF4-FFF2-40B4-BE49-F238E27FC236}">
                <a16:creationId xmlns:a16="http://schemas.microsoft.com/office/drawing/2014/main" id="{7CCBE414-8723-B94D-A97A-13E0E0A1AE31}"/>
              </a:ext>
            </a:extLst>
          </p:cNvPr>
          <p:cNvSpPr txBox="1">
            <a:spLocks noGrp="1"/>
          </p:cNvSpPr>
          <p:nvPr>
            <p:ph type="title"/>
          </p:nvPr>
        </p:nvSpPr>
        <p:spPr>
          <a:xfrm>
            <a:off x="2090928" y="268331"/>
            <a:ext cx="9720072" cy="1499616"/>
          </a:xfrm>
          <a:prstGeom prst="rect">
            <a:avLst/>
          </a:prstGeom>
          <a:noFill/>
          <a:ln>
            <a:noFill/>
          </a:ln>
        </p:spPr>
        <p:txBody>
          <a:bodyPr spcFirstLastPara="1" wrap="square" lIns="91425" tIns="45700" rIns="91425" bIns="45700" anchor="t" anchorCtr="0">
            <a:noAutofit/>
          </a:bodyPr>
          <a:lstStyle/>
          <a:p>
            <a:pPr marL="0" marR="0" lvl="0" indent="0" algn="r" rtl="0">
              <a:lnSpc>
                <a:spcPct val="90000"/>
              </a:lnSpc>
              <a:spcBef>
                <a:spcPts val="0"/>
              </a:spcBef>
              <a:spcAft>
                <a:spcPts val="0"/>
              </a:spcAft>
              <a:buClr>
                <a:schemeClr val="dk2"/>
              </a:buClr>
              <a:buSzPts val="5100"/>
              <a:buFont typeface="Impact"/>
              <a:buNone/>
            </a:pPr>
            <a:r>
              <a:rPr lang="en-US" sz="6000" b="0" i="0" u="none" strike="noStrike" cap="none" dirty="0">
                <a:solidFill>
                  <a:schemeClr val="bg1"/>
                </a:solidFill>
                <a:latin typeface="Impact"/>
                <a:ea typeface="Impact"/>
                <a:cs typeface="Impact"/>
                <a:sym typeface="Impact"/>
              </a:rPr>
              <a:t>ARTEFACT: APP</a:t>
            </a:r>
            <a:endParaRPr sz="6000" dirty="0">
              <a:solidFill>
                <a:schemeClr val="bg1"/>
              </a:solidFill>
            </a:endParaRPr>
          </a:p>
        </p:txBody>
      </p:sp>
      <p:pic>
        <p:nvPicPr>
          <p:cNvPr id="2" name="My Movie">
            <a:hlinkClick r:id="" action="ppaction://media"/>
            <a:extLst>
              <a:ext uri="{FF2B5EF4-FFF2-40B4-BE49-F238E27FC236}">
                <a16:creationId xmlns:a16="http://schemas.microsoft.com/office/drawing/2014/main" id="{1B8EE445-E2C9-0047-9505-BB35F9459C56}"/>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727075" y="1944886"/>
            <a:ext cx="8683623" cy="4884538"/>
          </a:xfrm>
          <a:prstGeom prst="rect">
            <a:avLst/>
          </a:prstGeom>
        </p:spPr>
      </p:pic>
    </p:spTree>
    <p:extLst>
      <p:ext uri="{BB962C8B-B14F-4D97-AF65-F5344CB8AC3E}">
        <p14:creationId xmlns:p14="http://schemas.microsoft.com/office/powerpoint/2010/main" val="64780850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2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4" name="Picture 13">
            <a:extLst>
              <a:ext uri="{FF2B5EF4-FFF2-40B4-BE49-F238E27FC236}">
                <a16:creationId xmlns:a16="http://schemas.microsoft.com/office/drawing/2014/main" id="{B57886F1-BA7A-8846-970F-1199F5861B89}"/>
              </a:ext>
            </a:extLst>
          </p:cNvPr>
          <p:cNvPicPr>
            <a:picLocks noChangeAspect="1"/>
          </p:cNvPicPr>
          <p:nvPr/>
        </p:nvPicPr>
        <p:blipFill>
          <a:blip r:embed="rId3"/>
          <a:stretch>
            <a:fillRect/>
          </a:stretch>
        </p:blipFill>
        <p:spPr>
          <a:xfrm>
            <a:off x="0" y="503089"/>
            <a:ext cx="12192000" cy="1410269"/>
          </a:xfrm>
          <a:prstGeom prst="rect">
            <a:avLst/>
          </a:prstGeom>
        </p:spPr>
      </p:pic>
      <p:pic>
        <p:nvPicPr>
          <p:cNvPr id="15" name="Picture 14">
            <a:extLst>
              <a:ext uri="{FF2B5EF4-FFF2-40B4-BE49-F238E27FC236}">
                <a16:creationId xmlns:a16="http://schemas.microsoft.com/office/drawing/2014/main" id="{6780BCF2-B74E-094E-B5ED-10E64D76B29F}"/>
              </a:ext>
            </a:extLst>
          </p:cNvPr>
          <p:cNvPicPr>
            <a:picLocks/>
          </p:cNvPicPr>
          <p:nvPr/>
        </p:nvPicPr>
        <p:blipFill rotWithShape="1">
          <a:blip r:embed="rId3"/>
          <a:srcRect l="13825" b="65145"/>
          <a:stretch/>
        </p:blipFill>
        <p:spPr>
          <a:xfrm>
            <a:off x="0" y="1"/>
            <a:ext cx="12192000" cy="540000"/>
          </a:xfrm>
          <a:prstGeom prst="rect">
            <a:avLst/>
          </a:prstGeom>
        </p:spPr>
      </p:pic>
      <p:pic>
        <p:nvPicPr>
          <p:cNvPr id="12" name="Google Shape;112;p14">
            <a:extLst>
              <a:ext uri="{FF2B5EF4-FFF2-40B4-BE49-F238E27FC236}">
                <a16:creationId xmlns:a16="http://schemas.microsoft.com/office/drawing/2014/main" id="{DF6E9A49-FC5D-1246-8A40-B1B144608CCA}"/>
              </a:ext>
            </a:extLst>
          </p:cNvPr>
          <p:cNvPicPr preferRelativeResize="0">
            <a:picLocks noChangeAspect="1"/>
          </p:cNvPicPr>
          <p:nvPr/>
        </p:nvPicPr>
        <p:blipFill rotWithShape="1">
          <a:blip r:embed="rId4">
            <a:alphaModFix/>
          </a:blip>
          <a:srcRect/>
          <a:stretch/>
        </p:blipFill>
        <p:spPr>
          <a:xfrm>
            <a:off x="10395077" y="6109424"/>
            <a:ext cx="1796923" cy="720000"/>
          </a:xfrm>
          <a:prstGeom prst="rect">
            <a:avLst/>
          </a:prstGeom>
          <a:noFill/>
          <a:ln>
            <a:noFill/>
          </a:ln>
        </p:spPr>
      </p:pic>
      <p:sp>
        <p:nvSpPr>
          <p:cNvPr id="16" name="Google Shape;119;p15">
            <a:extLst>
              <a:ext uri="{FF2B5EF4-FFF2-40B4-BE49-F238E27FC236}">
                <a16:creationId xmlns:a16="http://schemas.microsoft.com/office/drawing/2014/main" id="{7CCBE414-8723-B94D-A97A-13E0E0A1AE31}"/>
              </a:ext>
            </a:extLst>
          </p:cNvPr>
          <p:cNvSpPr txBox="1">
            <a:spLocks noGrp="1"/>
          </p:cNvSpPr>
          <p:nvPr>
            <p:ph type="title"/>
          </p:nvPr>
        </p:nvSpPr>
        <p:spPr>
          <a:xfrm>
            <a:off x="671332" y="268331"/>
            <a:ext cx="11139668" cy="1499616"/>
          </a:xfrm>
          <a:prstGeom prst="rect">
            <a:avLst/>
          </a:prstGeom>
          <a:noFill/>
          <a:ln>
            <a:noFill/>
          </a:ln>
        </p:spPr>
        <p:txBody>
          <a:bodyPr spcFirstLastPara="1" wrap="square" lIns="91425" tIns="45700" rIns="91425" bIns="45700" anchor="t" anchorCtr="0">
            <a:noAutofit/>
          </a:bodyPr>
          <a:lstStyle/>
          <a:p>
            <a:pPr marL="0" marR="0" lvl="0" indent="0" algn="r" rtl="0">
              <a:lnSpc>
                <a:spcPct val="90000"/>
              </a:lnSpc>
              <a:spcBef>
                <a:spcPts val="0"/>
              </a:spcBef>
              <a:spcAft>
                <a:spcPts val="0"/>
              </a:spcAft>
              <a:buClr>
                <a:schemeClr val="dk2"/>
              </a:buClr>
              <a:buSzPts val="5100"/>
              <a:buFont typeface="Impact"/>
              <a:buNone/>
            </a:pPr>
            <a:r>
              <a:rPr lang="en-US" sz="6000" b="0" i="0" u="none" strike="noStrike" cap="none" dirty="0">
                <a:solidFill>
                  <a:schemeClr val="bg1"/>
                </a:solidFill>
                <a:latin typeface="Impact"/>
                <a:ea typeface="Impact"/>
                <a:cs typeface="Impact"/>
                <a:sym typeface="Impact"/>
              </a:rPr>
              <a:t>ARTEFACT: PROPOSAL REPORTS</a:t>
            </a:r>
            <a:endParaRPr sz="6000" dirty="0">
              <a:solidFill>
                <a:schemeClr val="bg1"/>
              </a:solidFill>
            </a:endParaRPr>
          </a:p>
        </p:txBody>
      </p:sp>
      <p:sp>
        <p:nvSpPr>
          <p:cNvPr id="8" name="Google Shape;137;p17">
            <a:extLst>
              <a:ext uri="{FF2B5EF4-FFF2-40B4-BE49-F238E27FC236}">
                <a16:creationId xmlns:a16="http://schemas.microsoft.com/office/drawing/2014/main" id="{960B4556-A955-704E-9712-0BC0180A50B5}"/>
              </a:ext>
            </a:extLst>
          </p:cNvPr>
          <p:cNvSpPr txBox="1"/>
          <p:nvPr/>
        </p:nvSpPr>
        <p:spPr>
          <a:xfrm>
            <a:off x="220423" y="2031022"/>
            <a:ext cx="11635404" cy="4522696"/>
          </a:xfrm>
          <a:prstGeom prst="rect">
            <a:avLst/>
          </a:prstGeom>
          <a:noFill/>
          <a:ln>
            <a:noFill/>
          </a:ln>
        </p:spPr>
        <p:txBody>
          <a:bodyPr spcFirstLastPara="1" wrap="square" lIns="91425" tIns="45700" rIns="91425" bIns="45700" anchor="t" anchorCtr="0">
            <a:noAutofit/>
          </a:bodyPr>
          <a:lstStyle/>
          <a:p>
            <a:pPr marL="228600" marR="0" lvl="0" indent="-228600" algn="l" rtl="0">
              <a:lnSpc>
                <a:spcPct val="110000"/>
              </a:lnSpc>
              <a:spcBef>
                <a:spcPts val="0"/>
              </a:spcBef>
              <a:spcAft>
                <a:spcPts val="0"/>
              </a:spcAft>
              <a:buClr>
                <a:schemeClr val="dk2"/>
              </a:buClr>
              <a:buSzPts val="2200"/>
              <a:buFont typeface="Arial"/>
              <a:buNone/>
            </a:pPr>
            <a:r>
              <a:rPr lang="en-US" sz="2000" b="1" i="0" u="none" strike="noStrike" cap="none" dirty="0">
                <a:solidFill>
                  <a:srgbClr val="595959"/>
                </a:solidFill>
                <a:latin typeface="Helvetica" pitchFamily="2" charset="0"/>
                <a:ea typeface="Cabin"/>
                <a:cs typeface="Cabin"/>
                <a:sym typeface="Cabin"/>
              </a:rPr>
              <a:t>      GPS Service Report</a:t>
            </a:r>
            <a:endParaRPr sz="2000" b="1" i="0" u="none" strike="noStrike" cap="none" dirty="0">
              <a:solidFill>
                <a:srgbClr val="595959"/>
              </a:solidFill>
              <a:latin typeface="Helvetica" pitchFamily="2" charset="0"/>
              <a:ea typeface="Cabin"/>
              <a:cs typeface="Cabin"/>
              <a:sym typeface="Cabin"/>
            </a:endParaRPr>
          </a:p>
          <a:p>
            <a:pPr marL="228600" marR="0" lvl="0" indent="-228600" algn="l" rtl="0">
              <a:lnSpc>
                <a:spcPct val="100000"/>
              </a:lnSpc>
              <a:spcBef>
                <a:spcPts val="700"/>
              </a:spcBef>
              <a:spcAft>
                <a:spcPts val="0"/>
              </a:spcAft>
              <a:buClr>
                <a:schemeClr val="dk2"/>
              </a:buClr>
              <a:buSzPts val="2000"/>
              <a:buChar char="•"/>
            </a:pPr>
            <a:r>
              <a:rPr lang="en-US" sz="1800" dirty="0">
                <a:solidFill>
                  <a:srgbClr val="595959"/>
                </a:solidFill>
                <a:latin typeface="Helvetica" pitchFamily="2" charset="0"/>
                <a:ea typeface="Cabin"/>
                <a:cs typeface="Cabin"/>
                <a:sym typeface="Cabin"/>
              </a:rPr>
              <a:t>The current version of WULI does not include GPS but it may be added in the future</a:t>
            </a:r>
            <a:endParaRPr sz="1800" dirty="0">
              <a:solidFill>
                <a:srgbClr val="595959"/>
              </a:solidFill>
              <a:latin typeface="Helvetica" pitchFamily="2" charset="0"/>
              <a:ea typeface="Cabin"/>
              <a:cs typeface="Cabin"/>
              <a:sym typeface="Cabin"/>
            </a:endParaRPr>
          </a:p>
          <a:p>
            <a:pPr marL="228600" marR="0" lvl="0" indent="-228600" algn="l" rtl="0">
              <a:lnSpc>
                <a:spcPct val="100000"/>
              </a:lnSpc>
              <a:spcBef>
                <a:spcPts val="700"/>
              </a:spcBef>
              <a:spcAft>
                <a:spcPts val="0"/>
              </a:spcAft>
              <a:buClr>
                <a:schemeClr val="dk2"/>
              </a:buClr>
              <a:buSzPts val="2000"/>
              <a:buChar char="•"/>
            </a:pPr>
            <a:r>
              <a:rPr lang="en-US" sz="1800" dirty="0">
                <a:solidFill>
                  <a:srgbClr val="595959"/>
                </a:solidFill>
                <a:latin typeface="Helvetica" pitchFamily="2" charset="0"/>
                <a:ea typeface="Cabin"/>
                <a:cs typeface="Cabin"/>
                <a:sym typeface="Cabin"/>
              </a:rPr>
              <a:t>A report was complete addressing the value of adding GPS to future generations of WULI</a:t>
            </a:r>
            <a:endParaRPr sz="1800" dirty="0">
              <a:solidFill>
                <a:srgbClr val="595959"/>
              </a:solidFill>
              <a:latin typeface="Helvetica" pitchFamily="2" charset="0"/>
              <a:ea typeface="Cabin"/>
              <a:cs typeface="Cabin"/>
              <a:sym typeface="Cabin"/>
            </a:endParaRPr>
          </a:p>
          <a:p>
            <a:pPr marL="228600" marR="0" lvl="0" indent="-228600" algn="l" rtl="0">
              <a:lnSpc>
                <a:spcPct val="100000"/>
              </a:lnSpc>
              <a:spcBef>
                <a:spcPts val="700"/>
              </a:spcBef>
              <a:spcAft>
                <a:spcPts val="0"/>
              </a:spcAft>
              <a:buClr>
                <a:schemeClr val="dk2"/>
              </a:buClr>
              <a:buSzPts val="2000"/>
              <a:buChar char="•"/>
            </a:pPr>
            <a:r>
              <a:rPr lang="en-US" sz="1800" dirty="0">
                <a:solidFill>
                  <a:srgbClr val="595959"/>
                </a:solidFill>
                <a:latin typeface="Helvetica" pitchFamily="2" charset="0"/>
                <a:ea typeface="Cabin"/>
                <a:cs typeface="Cabin"/>
                <a:sym typeface="Cabin"/>
              </a:rPr>
              <a:t>GPS services will integrate existing technologies to show the user their device’s live location</a:t>
            </a:r>
          </a:p>
          <a:p>
            <a:pPr marL="228600" marR="0" lvl="0" indent="-228600" algn="l" rtl="0">
              <a:lnSpc>
                <a:spcPct val="100000"/>
              </a:lnSpc>
              <a:spcBef>
                <a:spcPts val="700"/>
              </a:spcBef>
              <a:spcAft>
                <a:spcPts val="0"/>
              </a:spcAft>
              <a:buClr>
                <a:schemeClr val="dk2"/>
              </a:buClr>
              <a:buSzPts val="2000"/>
              <a:buChar char="•"/>
            </a:pPr>
            <a:r>
              <a:rPr lang="en-US" sz="1800" dirty="0">
                <a:solidFill>
                  <a:srgbClr val="595959"/>
                </a:solidFill>
                <a:latin typeface="Helvetica" pitchFamily="2" charset="0"/>
                <a:ea typeface="Cabin"/>
                <a:cs typeface="Cabin"/>
                <a:sym typeface="Cabin"/>
              </a:rPr>
              <a:t>Space is provided in the Android application for GPS tracking if it is to be included</a:t>
            </a:r>
            <a:endParaRPr sz="1800" dirty="0">
              <a:solidFill>
                <a:srgbClr val="595959"/>
              </a:solidFill>
              <a:latin typeface="Helvetica" pitchFamily="2" charset="0"/>
              <a:ea typeface="Cabin"/>
              <a:cs typeface="Cabin"/>
              <a:sym typeface="Cabin"/>
            </a:endParaRPr>
          </a:p>
          <a:p>
            <a:pPr marL="228600" marR="0" lvl="0" indent="-228600" algn="l" rtl="0">
              <a:lnSpc>
                <a:spcPct val="110000"/>
              </a:lnSpc>
              <a:spcBef>
                <a:spcPts val="0"/>
              </a:spcBef>
              <a:spcAft>
                <a:spcPts val="0"/>
              </a:spcAft>
              <a:buClr>
                <a:schemeClr val="dk2"/>
              </a:buClr>
              <a:buSzPts val="2200"/>
              <a:buFont typeface="Arial"/>
              <a:buNone/>
            </a:pPr>
            <a:endParaRPr sz="2000" b="1" dirty="0">
              <a:solidFill>
                <a:srgbClr val="595959"/>
              </a:solidFill>
              <a:latin typeface="Helvetica" pitchFamily="2" charset="0"/>
              <a:ea typeface="Cabin"/>
              <a:cs typeface="Cabin"/>
              <a:sym typeface="Cabin"/>
            </a:endParaRPr>
          </a:p>
          <a:p>
            <a:pPr marL="0" marR="0" lvl="0" indent="0" algn="l" rtl="0">
              <a:lnSpc>
                <a:spcPct val="110000"/>
              </a:lnSpc>
              <a:spcBef>
                <a:spcPts val="700"/>
              </a:spcBef>
              <a:spcAft>
                <a:spcPts val="0"/>
              </a:spcAft>
              <a:buClr>
                <a:schemeClr val="dk2"/>
              </a:buClr>
              <a:buSzPts val="2100"/>
              <a:buFont typeface="Arial"/>
              <a:buNone/>
            </a:pPr>
            <a:r>
              <a:rPr lang="en-US" sz="2000" b="1" i="0" u="none" strike="noStrike" cap="none" dirty="0">
                <a:solidFill>
                  <a:srgbClr val="595959"/>
                </a:solidFill>
                <a:latin typeface="Helvetica" pitchFamily="2" charset="0"/>
                <a:ea typeface="Cabin"/>
                <a:cs typeface="Cabin"/>
                <a:sym typeface="Cabin"/>
              </a:rPr>
              <a:t>      Website</a:t>
            </a:r>
            <a:endParaRPr sz="1800" dirty="0">
              <a:solidFill>
                <a:srgbClr val="595959"/>
              </a:solidFill>
              <a:latin typeface="Helvetica" pitchFamily="2" charset="0"/>
              <a:ea typeface="Cabin"/>
              <a:cs typeface="Cabin"/>
              <a:sym typeface="Cabin"/>
            </a:endParaRPr>
          </a:p>
          <a:p>
            <a:pPr marL="228600" marR="0" lvl="0" indent="-228600" algn="l" rtl="0">
              <a:lnSpc>
                <a:spcPct val="100000"/>
              </a:lnSpc>
              <a:spcBef>
                <a:spcPts val="700"/>
              </a:spcBef>
              <a:spcAft>
                <a:spcPts val="0"/>
              </a:spcAft>
              <a:buClr>
                <a:schemeClr val="dk2"/>
              </a:buClr>
              <a:buSzPts val="2000"/>
              <a:buChar char="•"/>
            </a:pPr>
            <a:r>
              <a:rPr lang="en-US" sz="1800" dirty="0">
                <a:solidFill>
                  <a:srgbClr val="595959"/>
                </a:solidFill>
                <a:latin typeface="Helvetica" pitchFamily="2" charset="0"/>
                <a:ea typeface="Cabin"/>
                <a:cs typeface="Cabin"/>
                <a:sym typeface="Cabin"/>
              </a:rPr>
              <a:t>Wholesale Suite Plugin Bundle is the recommended plugin with easy customisation</a:t>
            </a:r>
            <a:endParaRPr sz="1800" dirty="0">
              <a:solidFill>
                <a:srgbClr val="595959"/>
              </a:solidFill>
              <a:latin typeface="Helvetica" pitchFamily="2" charset="0"/>
              <a:ea typeface="Cabin"/>
              <a:cs typeface="Cabin"/>
              <a:sym typeface="Cabin"/>
            </a:endParaRPr>
          </a:p>
          <a:p>
            <a:pPr marL="228600" marR="0" lvl="0" indent="-228600" algn="l" rtl="0">
              <a:lnSpc>
                <a:spcPct val="100000"/>
              </a:lnSpc>
              <a:spcBef>
                <a:spcPts val="700"/>
              </a:spcBef>
              <a:spcAft>
                <a:spcPts val="0"/>
              </a:spcAft>
              <a:buClr>
                <a:srgbClr val="595959"/>
              </a:buClr>
              <a:buSzPts val="2000"/>
              <a:buFont typeface="Cabin"/>
              <a:buChar char="•"/>
            </a:pPr>
            <a:r>
              <a:rPr lang="en-US" sz="1800" dirty="0">
                <a:solidFill>
                  <a:srgbClr val="595959"/>
                </a:solidFill>
                <a:latin typeface="Helvetica" pitchFamily="2" charset="0"/>
                <a:ea typeface="Cabin"/>
                <a:cs typeface="Cabin"/>
                <a:sym typeface="Cabin"/>
              </a:rPr>
              <a:t>The report is used for possible future capstone group or freelancing</a:t>
            </a:r>
            <a:endParaRPr sz="1800" dirty="0">
              <a:solidFill>
                <a:srgbClr val="595959"/>
              </a:solidFill>
              <a:latin typeface="Helvetica" pitchFamily="2" charset="0"/>
              <a:ea typeface="Cabin"/>
              <a:cs typeface="Cabin"/>
              <a:sym typeface="Cabin"/>
            </a:endParaRPr>
          </a:p>
          <a:p>
            <a:pPr marL="228600" marR="0" lvl="0" indent="-228600" algn="l" rtl="0">
              <a:lnSpc>
                <a:spcPct val="100000"/>
              </a:lnSpc>
              <a:spcBef>
                <a:spcPts val="700"/>
              </a:spcBef>
              <a:spcAft>
                <a:spcPts val="0"/>
              </a:spcAft>
              <a:buClr>
                <a:srgbClr val="595959"/>
              </a:buClr>
              <a:buSzPts val="2000"/>
              <a:buFont typeface="Cabin"/>
              <a:buChar char="•"/>
            </a:pPr>
            <a:r>
              <a:rPr lang="en-US" sz="1800" dirty="0">
                <a:solidFill>
                  <a:srgbClr val="595959"/>
                </a:solidFill>
                <a:latin typeface="Helvetica" pitchFamily="2" charset="0"/>
                <a:ea typeface="Cabin"/>
                <a:cs typeface="Cabin"/>
                <a:sym typeface="Cabin"/>
              </a:rPr>
              <a:t>The report is delivering the requirements that the clients agreed on</a:t>
            </a:r>
            <a:endParaRPr sz="1800" dirty="0">
              <a:solidFill>
                <a:srgbClr val="595959"/>
              </a:solidFill>
              <a:latin typeface="Helvetica" pitchFamily="2" charset="0"/>
              <a:ea typeface="Cabin"/>
              <a:cs typeface="Cabin"/>
              <a:sym typeface="Cabin"/>
            </a:endParaRPr>
          </a:p>
          <a:p>
            <a:pPr marL="228600" marR="0" lvl="0" indent="-101600" algn="l" rtl="0">
              <a:lnSpc>
                <a:spcPct val="110000"/>
              </a:lnSpc>
              <a:spcBef>
                <a:spcPts val="700"/>
              </a:spcBef>
              <a:spcAft>
                <a:spcPts val="0"/>
              </a:spcAft>
              <a:buClr>
                <a:schemeClr val="dk2"/>
              </a:buClr>
              <a:buSzPts val="2000"/>
              <a:buFont typeface="Arial"/>
              <a:buNone/>
            </a:pPr>
            <a:endParaRPr sz="1800" b="0" i="0" u="none" strike="noStrike" cap="none" dirty="0">
              <a:solidFill>
                <a:srgbClr val="595959"/>
              </a:solidFill>
              <a:latin typeface="Helvetica" pitchFamily="2" charset="0"/>
              <a:ea typeface="Cabin"/>
              <a:cs typeface="Cabin"/>
              <a:sym typeface="Cabin"/>
            </a:endParaRPr>
          </a:p>
        </p:txBody>
      </p:sp>
      <p:pic>
        <p:nvPicPr>
          <p:cNvPr id="11" name="Google Shape;125;p15">
            <a:extLst>
              <a:ext uri="{FF2B5EF4-FFF2-40B4-BE49-F238E27FC236}">
                <a16:creationId xmlns:a16="http://schemas.microsoft.com/office/drawing/2014/main" id="{8E78E23B-EE9F-A942-81A7-B1063AE57A66}"/>
              </a:ext>
            </a:extLst>
          </p:cNvPr>
          <p:cNvPicPr preferRelativeResize="0"/>
          <p:nvPr/>
        </p:nvPicPr>
        <p:blipFill rotWithShape="1">
          <a:blip r:embed="rId5">
            <a:alphaModFix/>
          </a:blip>
          <a:srcRect/>
          <a:stretch/>
        </p:blipFill>
        <p:spPr>
          <a:xfrm>
            <a:off x="141063" y="1924444"/>
            <a:ext cx="525620" cy="520733"/>
          </a:xfrm>
          <a:prstGeom prst="rect">
            <a:avLst/>
          </a:prstGeom>
          <a:noFill/>
          <a:ln>
            <a:noFill/>
          </a:ln>
        </p:spPr>
      </p:pic>
      <p:pic>
        <p:nvPicPr>
          <p:cNvPr id="13" name="Picture 12">
            <a:extLst>
              <a:ext uri="{FF2B5EF4-FFF2-40B4-BE49-F238E27FC236}">
                <a16:creationId xmlns:a16="http://schemas.microsoft.com/office/drawing/2014/main" id="{5F2988CC-2C5F-394B-A211-37FB48F284BF}"/>
              </a:ext>
            </a:extLst>
          </p:cNvPr>
          <p:cNvPicPr>
            <a:picLocks noChangeAspect="1"/>
          </p:cNvPicPr>
          <p:nvPr/>
        </p:nvPicPr>
        <p:blipFill>
          <a:blip r:embed="rId6"/>
          <a:stretch>
            <a:fillRect/>
          </a:stretch>
        </p:blipFill>
        <p:spPr>
          <a:xfrm>
            <a:off x="152609" y="4217824"/>
            <a:ext cx="487680" cy="487680"/>
          </a:xfrm>
          <a:prstGeom prst="rect">
            <a:avLst/>
          </a:prstGeom>
        </p:spPr>
      </p:pic>
    </p:spTree>
    <p:extLst>
      <p:ext uri="{BB962C8B-B14F-4D97-AF65-F5344CB8AC3E}">
        <p14:creationId xmlns:p14="http://schemas.microsoft.com/office/powerpoint/2010/main" val="1252142365"/>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 name="Picture 10">
            <a:extLst>
              <a:ext uri="{FF2B5EF4-FFF2-40B4-BE49-F238E27FC236}">
                <a16:creationId xmlns:a16="http://schemas.microsoft.com/office/drawing/2014/main" id="{B57886F1-BA7A-8846-970F-1199F5861B89}"/>
              </a:ext>
            </a:extLst>
          </p:cNvPr>
          <p:cNvPicPr>
            <a:picLocks noChangeAspect="1"/>
          </p:cNvPicPr>
          <p:nvPr/>
        </p:nvPicPr>
        <p:blipFill>
          <a:blip r:embed="rId3"/>
          <a:stretch>
            <a:fillRect/>
          </a:stretch>
        </p:blipFill>
        <p:spPr>
          <a:xfrm>
            <a:off x="0" y="503089"/>
            <a:ext cx="12192000" cy="1410269"/>
          </a:xfrm>
          <a:prstGeom prst="rect">
            <a:avLst/>
          </a:prstGeom>
        </p:spPr>
      </p:pic>
      <p:pic>
        <p:nvPicPr>
          <p:cNvPr id="13" name="Picture 12">
            <a:extLst>
              <a:ext uri="{FF2B5EF4-FFF2-40B4-BE49-F238E27FC236}">
                <a16:creationId xmlns:a16="http://schemas.microsoft.com/office/drawing/2014/main" id="{6780BCF2-B74E-094E-B5ED-10E64D76B29F}"/>
              </a:ext>
            </a:extLst>
          </p:cNvPr>
          <p:cNvPicPr>
            <a:picLocks/>
          </p:cNvPicPr>
          <p:nvPr/>
        </p:nvPicPr>
        <p:blipFill rotWithShape="1">
          <a:blip r:embed="rId3"/>
          <a:srcRect l="13825" b="65145"/>
          <a:stretch/>
        </p:blipFill>
        <p:spPr>
          <a:xfrm>
            <a:off x="0" y="1"/>
            <a:ext cx="12192000" cy="540000"/>
          </a:xfrm>
          <a:prstGeom prst="rect">
            <a:avLst/>
          </a:prstGeom>
        </p:spPr>
      </p:pic>
      <p:pic>
        <p:nvPicPr>
          <p:cNvPr id="12" name="Google Shape;112;p14">
            <a:extLst>
              <a:ext uri="{FF2B5EF4-FFF2-40B4-BE49-F238E27FC236}">
                <a16:creationId xmlns:a16="http://schemas.microsoft.com/office/drawing/2014/main" id="{DF6E9A49-FC5D-1246-8A40-B1B144608CCA}"/>
              </a:ext>
            </a:extLst>
          </p:cNvPr>
          <p:cNvPicPr preferRelativeResize="0">
            <a:picLocks noChangeAspect="1"/>
          </p:cNvPicPr>
          <p:nvPr/>
        </p:nvPicPr>
        <p:blipFill rotWithShape="1">
          <a:blip r:embed="rId4">
            <a:alphaModFix/>
          </a:blip>
          <a:srcRect/>
          <a:stretch/>
        </p:blipFill>
        <p:spPr>
          <a:xfrm>
            <a:off x="10395077" y="6109424"/>
            <a:ext cx="1796923" cy="720000"/>
          </a:xfrm>
          <a:prstGeom prst="rect">
            <a:avLst/>
          </a:prstGeom>
          <a:noFill/>
          <a:ln>
            <a:noFill/>
          </a:ln>
        </p:spPr>
      </p:pic>
      <p:sp>
        <p:nvSpPr>
          <p:cNvPr id="16" name="Google Shape;119;p15">
            <a:extLst>
              <a:ext uri="{FF2B5EF4-FFF2-40B4-BE49-F238E27FC236}">
                <a16:creationId xmlns:a16="http://schemas.microsoft.com/office/drawing/2014/main" id="{7CCBE414-8723-B94D-A97A-13E0E0A1AE31}"/>
              </a:ext>
            </a:extLst>
          </p:cNvPr>
          <p:cNvSpPr txBox="1">
            <a:spLocks noGrp="1"/>
          </p:cNvSpPr>
          <p:nvPr>
            <p:ph type="title"/>
          </p:nvPr>
        </p:nvSpPr>
        <p:spPr>
          <a:xfrm>
            <a:off x="671332" y="268331"/>
            <a:ext cx="11139668" cy="1499616"/>
          </a:xfrm>
          <a:prstGeom prst="rect">
            <a:avLst/>
          </a:prstGeom>
          <a:noFill/>
          <a:ln>
            <a:noFill/>
          </a:ln>
        </p:spPr>
        <p:txBody>
          <a:bodyPr spcFirstLastPara="1" wrap="square" lIns="91425" tIns="45700" rIns="91425" bIns="45700" anchor="t" anchorCtr="0">
            <a:noAutofit/>
          </a:bodyPr>
          <a:lstStyle/>
          <a:p>
            <a:pPr marL="0" marR="0" lvl="0" indent="0" algn="r" rtl="0">
              <a:lnSpc>
                <a:spcPct val="90000"/>
              </a:lnSpc>
              <a:spcBef>
                <a:spcPts val="0"/>
              </a:spcBef>
              <a:spcAft>
                <a:spcPts val="0"/>
              </a:spcAft>
              <a:buClr>
                <a:schemeClr val="dk2"/>
              </a:buClr>
              <a:buSzPts val="5100"/>
              <a:buFont typeface="Impact"/>
              <a:buNone/>
            </a:pPr>
            <a:r>
              <a:rPr lang="en-US" sz="6000" b="0" i="0" u="none" strike="noStrike" cap="none" dirty="0">
                <a:solidFill>
                  <a:schemeClr val="bg1"/>
                </a:solidFill>
                <a:latin typeface="Impact"/>
                <a:ea typeface="Impact"/>
                <a:cs typeface="Impact"/>
                <a:sym typeface="Impact"/>
              </a:rPr>
              <a:t>QUALITY METRICS</a:t>
            </a:r>
            <a:endParaRPr sz="6000" dirty="0">
              <a:solidFill>
                <a:schemeClr val="bg1"/>
              </a:solidFill>
            </a:endParaRPr>
          </a:p>
        </p:txBody>
      </p:sp>
      <p:sp>
        <p:nvSpPr>
          <p:cNvPr id="8" name="Google Shape;137;p17">
            <a:extLst>
              <a:ext uri="{FF2B5EF4-FFF2-40B4-BE49-F238E27FC236}">
                <a16:creationId xmlns:a16="http://schemas.microsoft.com/office/drawing/2014/main" id="{960B4556-A955-704E-9712-0BC0180A50B5}"/>
              </a:ext>
            </a:extLst>
          </p:cNvPr>
          <p:cNvSpPr txBox="1"/>
          <p:nvPr/>
        </p:nvSpPr>
        <p:spPr>
          <a:xfrm>
            <a:off x="220423" y="2031022"/>
            <a:ext cx="11635404" cy="4522696"/>
          </a:xfrm>
          <a:prstGeom prst="rect">
            <a:avLst/>
          </a:prstGeom>
          <a:noFill/>
          <a:ln>
            <a:noFill/>
          </a:ln>
        </p:spPr>
        <p:txBody>
          <a:bodyPr spcFirstLastPara="1" wrap="square" lIns="91425" tIns="45700" rIns="91425" bIns="45700" anchor="t" anchorCtr="0">
            <a:noAutofit/>
          </a:bodyPr>
          <a:lstStyle/>
          <a:p>
            <a:pPr lvl="0">
              <a:lnSpc>
                <a:spcPct val="110000"/>
              </a:lnSpc>
              <a:buClr>
                <a:schemeClr val="dk2"/>
              </a:buClr>
              <a:buSzPts val="2000"/>
            </a:pPr>
            <a:r>
              <a:rPr lang="en-US" sz="1800" b="1" dirty="0">
                <a:solidFill>
                  <a:srgbClr val="595959"/>
                </a:solidFill>
                <a:latin typeface="Helvetica" pitchFamily="2" charset="0"/>
                <a:ea typeface="Cabin"/>
                <a:cs typeface="Cabin"/>
                <a:sym typeface="Cabin"/>
              </a:rPr>
              <a:t>        Design</a:t>
            </a:r>
            <a:endParaRPr lang="en-US" sz="1800" dirty="0">
              <a:latin typeface="Helvetica" pitchFamily="2" charset="0"/>
            </a:endParaRPr>
          </a:p>
          <a:p>
            <a:pPr marL="228600" lvl="0" indent="-228600">
              <a:lnSpc>
                <a:spcPct val="110000"/>
              </a:lnSpc>
              <a:spcBef>
                <a:spcPts val="700"/>
              </a:spcBef>
              <a:buClr>
                <a:schemeClr val="dk2"/>
              </a:buClr>
              <a:buSzPts val="2000"/>
              <a:buFont typeface="Arial"/>
              <a:buChar char="•"/>
            </a:pPr>
            <a:r>
              <a:rPr lang="en-US" sz="1800" dirty="0">
                <a:solidFill>
                  <a:srgbClr val="595959"/>
                </a:solidFill>
                <a:latin typeface="Helvetica" pitchFamily="2" charset="0"/>
                <a:ea typeface="Cabin"/>
                <a:cs typeface="Cabin"/>
                <a:sym typeface="Cabin"/>
              </a:rPr>
              <a:t>Application design instills Gestalt’s Design Principles of proximity, similarity and symmetry</a:t>
            </a:r>
            <a:endParaRPr lang="en-US" sz="1800" dirty="0">
              <a:latin typeface="Helvetica" pitchFamily="2" charset="0"/>
            </a:endParaRPr>
          </a:p>
          <a:p>
            <a:pPr marL="228600" lvl="0" indent="-228600">
              <a:lnSpc>
                <a:spcPct val="110000"/>
              </a:lnSpc>
              <a:spcBef>
                <a:spcPts val="700"/>
              </a:spcBef>
              <a:buClr>
                <a:schemeClr val="dk2"/>
              </a:buClr>
              <a:buSzPts val="2000"/>
              <a:buFont typeface="Arial"/>
              <a:buChar char="•"/>
            </a:pPr>
            <a:r>
              <a:rPr lang="en-US" sz="1800" dirty="0">
                <a:solidFill>
                  <a:srgbClr val="595959"/>
                </a:solidFill>
                <a:latin typeface="Helvetica" pitchFamily="2" charset="0"/>
                <a:ea typeface="Cabin"/>
                <a:cs typeface="Cabin"/>
                <a:sym typeface="Cabin"/>
              </a:rPr>
              <a:t>Additionally considered </a:t>
            </a:r>
            <a:r>
              <a:rPr lang="en-US" sz="1800" dirty="0" err="1">
                <a:solidFill>
                  <a:srgbClr val="595959"/>
                </a:solidFill>
                <a:latin typeface="Helvetica" pitchFamily="2" charset="0"/>
                <a:ea typeface="Cabin"/>
                <a:cs typeface="Cabin"/>
                <a:sym typeface="Cabin"/>
              </a:rPr>
              <a:t>Fitt’s</a:t>
            </a:r>
            <a:r>
              <a:rPr lang="en-US" sz="1800" dirty="0">
                <a:solidFill>
                  <a:srgbClr val="595959"/>
                </a:solidFill>
                <a:latin typeface="Helvetica" pitchFamily="2" charset="0"/>
                <a:ea typeface="Cabin"/>
                <a:cs typeface="Cabin"/>
                <a:sym typeface="Cabin"/>
              </a:rPr>
              <a:t> Law and thumb space in design</a:t>
            </a:r>
            <a:endParaRPr lang="en-US" sz="1800" dirty="0">
              <a:latin typeface="Helvetica" pitchFamily="2" charset="0"/>
            </a:endParaRPr>
          </a:p>
          <a:p>
            <a:pPr marL="228600" lvl="0" indent="-101600">
              <a:lnSpc>
                <a:spcPct val="110000"/>
              </a:lnSpc>
              <a:spcBef>
                <a:spcPts val="700"/>
              </a:spcBef>
              <a:buClr>
                <a:schemeClr val="dk2"/>
              </a:buClr>
              <a:buSzPts val="2000"/>
            </a:pPr>
            <a:endParaRPr lang="en-US" sz="1100" dirty="0">
              <a:solidFill>
                <a:srgbClr val="595959"/>
              </a:solidFill>
              <a:latin typeface="Helvetica" pitchFamily="2" charset="0"/>
              <a:ea typeface="Cabin"/>
              <a:cs typeface="Cabin"/>
              <a:sym typeface="Cabin"/>
            </a:endParaRPr>
          </a:p>
          <a:p>
            <a:pPr lvl="0">
              <a:lnSpc>
                <a:spcPct val="110000"/>
              </a:lnSpc>
              <a:spcBef>
                <a:spcPts val="700"/>
              </a:spcBef>
              <a:buClr>
                <a:schemeClr val="dk2"/>
              </a:buClr>
              <a:buSzPts val="2000"/>
            </a:pPr>
            <a:r>
              <a:rPr lang="en-US" sz="1800" b="1" dirty="0">
                <a:solidFill>
                  <a:srgbClr val="595959"/>
                </a:solidFill>
                <a:latin typeface="Helvetica" pitchFamily="2" charset="0"/>
                <a:ea typeface="Cabin"/>
                <a:cs typeface="Cabin"/>
                <a:sym typeface="Cabin"/>
              </a:rPr>
              <a:t>        Code Quality</a:t>
            </a:r>
            <a:endParaRPr lang="en-US" sz="1800" dirty="0">
              <a:latin typeface="Helvetica" pitchFamily="2" charset="0"/>
            </a:endParaRPr>
          </a:p>
          <a:p>
            <a:pPr lvl="0">
              <a:lnSpc>
                <a:spcPct val="110000"/>
              </a:lnSpc>
              <a:spcBef>
                <a:spcPts val="700"/>
              </a:spcBef>
              <a:buClr>
                <a:schemeClr val="dk2"/>
              </a:buClr>
              <a:buSzPts val="2000"/>
            </a:pPr>
            <a:endParaRPr lang="en-US" sz="1800" dirty="0">
              <a:latin typeface="Helvetica" pitchFamily="2" charset="0"/>
            </a:endParaRPr>
          </a:p>
          <a:p>
            <a:pPr marL="228600" lvl="0" indent="-228600">
              <a:lnSpc>
                <a:spcPct val="110000"/>
              </a:lnSpc>
              <a:spcBef>
                <a:spcPts val="700"/>
              </a:spcBef>
              <a:buClr>
                <a:schemeClr val="dk2"/>
              </a:buClr>
              <a:buSzPts val="2000"/>
              <a:buFont typeface="Arial"/>
              <a:buChar char="•"/>
            </a:pPr>
            <a:endParaRPr lang="en-US" sz="1800" dirty="0">
              <a:latin typeface="Helvetica" pitchFamily="2" charset="0"/>
            </a:endParaRPr>
          </a:p>
          <a:p>
            <a:pPr marL="228600" lvl="0" indent="-101600">
              <a:lnSpc>
                <a:spcPct val="110000"/>
              </a:lnSpc>
              <a:spcBef>
                <a:spcPts val="700"/>
              </a:spcBef>
              <a:buClr>
                <a:schemeClr val="dk2"/>
              </a:buClr>
              <a:buSzPts val="2000"/>
            </a:pPr>
            <a:endParaRPr lang="en-US" sz="1100" dirty="0">
              <a:solidFill>
                <a:srgbClr val="595959"/>
              </a:solidFill>
              <a:latin typeface="Helvetica" pitchFamily="2" charset="0"/>
              <a:ea typeface="Cabin"/>
              <a:cs typeface="Cabin"/>
              <a:sym typeface="Cabin"/>
            </a:endParaRPr>
          </a:p>
          <a:p>
            <a:pPr marL="228600" lvl="0" indent="-101600">
              <a:lnSpc>
                <a:spcPct val="110000"/>
              </a:lnSpc>
              <a:spcBef>
                <a:spcPts val="700"/>
              </a:spcBef>
              <a:buClr>
                <a:schemeClr val="dk2"/>
              </a:buClr>
              <a:buSzPts val="2000"/>
            </a:pPr>
            <a:endParaRPr lang="en-US" sz="1100" dirty="0">
              <a:solidFill>
                <a:srgbClr val="595959"/>
              </a:solidFill>
              <a:latin typeface="Helvetica" pitchFamily="2" charset="0"/>
              <a:ea typeface="Cabin"/>
              <a:cs typeface="Cabin"/>
              <a:sym typeface="Cabin"/>
            </a:endParaRPr>
          </a:p>
          <a:p>
            <a:pPr lvl="0">
              <a:lnSpc>
                <a:spcPct val="110000"/>
              </a:lnSpc>
              <a:spcBef>
                <a:spcPts val="700"/>
              </a:spcBef>
              <a:buClr>
                <a:schemeClr val="dk2"/>
              </a:buClr>
              <a:buSzPts val="2000"/>
            </a:pPr>
            <a:r>
              <a:rPr lang="en-US" sz="1800" b="1" dirty="0">
                <a:solidFill>
                  <a:srgbClr val="595959"/>
                </a:solidFill>
                <a:latin typeface="Helvetica" pitchFamily="2" charset="0"/>
                <a:ea typeface="Cabin"/>
                <a:cs typeface="Cabin"/>
                <a:sym typeface="Cabin"/>
              </a:rPr>
              <a:t>         Testing</a:t>
            </a:r>
            <a:endParaRPr lang="en-US" sz="1800" dirty="0">
              <a:latin typeface="Helvetica" pitchFamily="2" charset="0"/>
            </a:endParaRPr>
          </a:p>
          <a:p>
            <a:pPr marL="228600" lvl="0" indent="-228600">
              <a:lnSpc>
                <a:spcPct val="110000"/>
              </a:lnSpc>
              <a:spcBef>
                <a:spcPts val="700"/>
              </a:spcBef>
              <a:buClr>
                <a:schemeClr val="dk2"/>
              </a:buClr>
              <a:buSzPts val="2000"/>
              <a:buFont typeface="Arial"/>
              <a:buChar char="•"/>
            </a:pPr>
            <a:r>
              <a:rPr lang="en-US" sz="1800" dirty="0">
                <a:solidFill>
                  <a:srgbClr val="595959"/>
                </a:solidFill>
                <a:latin typeface="Helvetica" pitchFamily="2" charset="0"/>
                <a:ea typeface="Cabin"/>
                <a:cs typeface="Cabin"/>
                <a:sym typeface="Cabin"/>
              </a:rPr>
              <a:t>Tested on 2 different Android devices and 5 different specification emulators</a:t>
            </a:r>
            <a:endParaRPr lang="en-US" sz="1800" dirty="0">
              <a:latin typeface="Helvetica" pitchFamily="2" charset="0"/>
            </a:endParaRPr>
          </a:p>
          <a:p>
            <a:pPr marL="228600" lvl="0" indent="-228600">
              <a:lnSpc>
                <a:spcPct val="110000"/>
              </a:lnSpc>
              <a:spcBef>
                <a:spcPts val="700"/>
              </a:spcBef>
              <a:buClr>
                <a:schemeClr val="dk2"/>
              </a:buClr>
              <a:buSzPts val="2000"/>
              <a:buFont typeface="Arial"/>
              <a:buChar char="•"/>
            </a:pPr>
            <a:r>
              <a:rPr lang="en-US" sz="1800" dirty="0">
                <a:solidFill>
                  <a:srgbClr val="595959"/>
                </a:solidFill>
                <a:latin typeface="Helvetica" pitchFamily="2" charset="0"/>
                <a:ea typeface="Cabin"/>
                <a:cs typeface="Cabin"/>
                <a:sym typeface="Cabin"/>
              </a:rPr>
              <a:t>0 compilation warnings or errors, 0 runtime errors experienced in testing</a:t>
            </a:r>
            <a:endParaRPr sz="1800" b="0" i="0" u="none" strike="noStrike" cap="none" dirty="0">
              <a:solidFill>
                <a:srgbClr val="595959"/>
              </a:solidFill>
              <a:latin typeface="Helvetica" pitchFamily="2" charset="0"/>
              <a:ea typeface="Cabin"/>
              <a:cs typeface="Cabin"/>
              <a:sym typeface="Cabin"/>
            </a:endParaRPr>
          </a:p>
        </p:txBody>
      </p:sp>
      <p:pic>
        <p:nvPicPr>
          <p:cNvPr id="19" name="Google Shape;146;p18">
            <a:extLst>
              <a:ext uri="{FF2B5EF4-FFF2-40B4-BE49-F238E27FC236}">
                <a16:creationId xmlns:a16="http://schemas.microsoft.com/office/drawing/2014/main" id="{B5E1894A-0B14-1F4B-B0CF-9B87F10FCBAB}"/>
              </a:ext>
            </a:extLst>
          </p:cNvPr>
          <p:cNvPicPr preferRelativeResize="0"/>
          <p:nvPr/>
        </p:nvPicPr>
        <p:blipFill rotWithShape="1">
          <a:blip r:embed="rId5">
            <a:alphaModFix/>
          </a:blip>
          <a:srcRect/>
          <a:stretch/>
        </p:blipFill>
        <p:spPr>
          <a:xfrm>
            <a:off x="230113" y="3402350"/>
            <a:ext cx="540000" cy="540000"/>
          </a:xfrm>
          <a:prstGeom prst="rect">
            <a:avLst/>
          </a:prstGeom>
          <a:noFill/>
          <a:ln>
            <a:noFill/>
          </a:ln>
        </p:spPr>
      </p:pic>
      <p:pic>
        <p:nvPicPr>
          <p:cNvPr id="20" name="Google Shape;147;p18">
            <a:extLst>
              <a:ext uri="{FF2B5EF4-FFF2-40B4-BE49-F238E27FC236}">
                <a16:creationId xmlns:a16="http://schemas.microsoft.com/office/drawing/2014/main" id="{1CA54156-C39B-D140-8243-6F0BAC58BB32}"/>
              </a:ext>
            </a:extLst>
          </p:cNvPr>
          <p:cNvPicPr preferRelativeResize="0"/>
          <p:nvPr/>
        </p:nvPicPr>
        <p:blipFill rotWithShape="1">
          <a:blip r:embed="rId6">
            <a:alphaModFix/>
          </a:blip>
          <a:srcRect/>
          <a:stretch/>
        </p:blipFill>
        <p:spPr>
          <a:xfrm>
            <a:off x="230113" y="5049501"/>
            <a:ext cx="540000" cy="540000"/>
          </a:xfrm>
          <a:prstGeom prst="rect">
            <a:avLst/>
          </a:prstGeom>
          <a:noFill/>
          <a:ln>
            <a:noFill/>
          </a:ln>
        </p:spPr>
      </p:pic>
      <p:pic>
        <p:nvPicPr>
          <p:cNvPr id="21" name="Google Shape;148;p18">
            <a:extLst>
              <a:ext uri="{FF2B5EF4-FFF2-40B4-BE49-F238E27FC236}">
                <a16:creationId xmlns:a16="http://schemas.microsoft.com/office/drawing/2014/main" id="{D4C4A477-5C42-8C48-AC95-54EBC4065B7A}"/>
              </a:ext>
            </a:extLst>
          </p:cNvPr>
          <p:cNvPicPr preferRelativeResize="0"/>
          <p:nvPr/>
        </p:nvPicPr>
        <p:blipFill rotWithShape="1">
          <a:blip r:embed="rId7">
            <a:alphaModFix/>
          </a:blip>
          <a:srcRect/>
          <a:stretch/>
        </p:blipFill>
        <p:spPr>
          <a:xfrm>
            <a:off x="208848" y="1930333"/>
            <a:ext cx="540000" cy="540000"/>
          </a:xfrm>
          <a:prstGeom prst="rect">
            <a:avLst/>
          </a:prstGeom>
          <a:noFill/>
          <a:ln>
            <a:noFill/>
          </a:ln>
        </p:spPr>
      </p:pic>
      <p:pic>
        <p:nvPicPr>
          <p:cNvPr id="3" name="Picture 2">
            <a:extLst>
              <a:ext uri="{FF2B5EF4-FFF2-40B4-BE49-F238E27FC236}">
                <a16:creationId xmlns:a16="http://schemas.microsoft.com/office/drawing/2014/main" id="{C5ECA941-33AD-B143-8A2B-E64FB2FA1701}"/>
              </a:ext>
            </a:extLst>
          </p:cNvPr>
          <p:cNvPicPr>
            <a:picLocks noChangeAspect="1"/>
          </p:cNvPicPr>
          <p:nvPr/>
        </p:nvPicPr>
        <p:blipFill>
          <a:blip r:embed="rId8"/>
          <a:stretch>
            <a:fillRect/>
          </a:stretch>
        </p:blipFill>
        <p:spPr>
          <a:xfrm>
            <a:off x="671332" y="3885895"/>
            <a:ext cx="5740854" cy="1163606"/>
          </a:xfrm>
          <a:prstGeom prst="rect">
            <a:avLst/>
          </a:prstGeom>
        </p:spPr>
      </p:pic>
      <p:pic>
        <p:nvPicPr>
          <p:cNvPr id="4" name="Picture 3">
            <a:extLst>
              <a:ext uri="{FF2B5EF4-FFF2-40B4-BE49-F238E27FC236}">
                <a16:creationId xmlns:a16="http://schemas.microsoft.com/office/drawing/2014/main" id="{D3106732-C222-DA43-AB7F-BE35B0E43686}"/>
              </a:ext>
            </a:extLst>
          </p:cNvPr>
          <p:cNvPicPr>
            <a:picLocks noChangeAspect="1"/>
          </p:cNvPicPr>
          <p:nvPr/>
        </p:nvPicPr>
        <p:blipFill>
          <a:blip r:embed="rId9"/>
          <a:stretch>
            <a:fillRect/>
          </a:stretch>
        </p:blipFill>
        <p:spPr>
          <a:xfrm>
            <a:off x="6908800" y="2791141"/>
            <a:ext cx="4902200" cy="2798360"/>
          </a:xfrm>
          <a:prstGeom prst="rect">
            <a:avLst/>
          </a:prstGeom>
        </p:spPr>
      </p:pic>
    </p:spTree>
    <p:extLst>
      <p:ext uri="{BB962C8B-B14F-4D97-AF65-F5344CB8AC3E}">
        <p14:creationId xmlns:p14="http://schemas.microsoft.com/office/powerpoint/2010/main" val="1035835345"/>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 name="Picture 10">
            <a:extLst>
              <a:ext uri="{FF2B5EF4-FFF2-40B4-BE49-F238E27FC236}">
                <a16:creationId xmlns:a16="http://schemas.microsoft.com/office/drawing/2014/main" id="{B57886F1-BA7A-8846-970F-1199F5861B89}"/>
              </a:ext>
            </a:extLst>
          </p:cNvPr>
          <p:cNvPicPr>
            <a:picLocks noChangeAspect="1"/>
          </p:cNvPicPr>
          <p:nvPr/>
        </p:nvPicPr>
        <p:blipFill>
          <a:blip r:embed="rId3"/>
          <a:stretch>
            <a:fillRect/>
          </a:stretch>
        </p:blipFill>
        <p:spPr>
          <a:xfrm>
            <a:off x="0" y="503089"/>
            <a:ext cx="12192000" cy="1410269"/>
          </a:xfrm>
          <a:prstGeom prst="rect">
            <a:avLst/>
          </a:prstGeom>
        </p:spPr>
      </p:pic>
      <p:pic>
        <p:nvPicPr>
          <p:cNvPr id="13" name="Picture 12">
            <a:extLst>
              <a:ext uri="{FF2B5EF4-FFF2-40B4-BE49-F238E27FC236}">
                <a16:creationId xmlns:a16="http://schemas.microsoft.com/office/drawing/2014/main" id="{6780BCF2-B74E-094E-B5ED-10E64D76B29F}"/>
              </a:ext>
            </a:extLst>
          </p:cNvPr>
          <p:cNvPicPr>
            <a:picLocks/>
          </p:cNvPicPr>
          <p:nvPr/>
        </p:nvPicPr>
        <p:blipFill rotWithShape="1">
          <a:blip r:embed="rId3"/>
          <a:srcRect l="13825" b="65145"/>
          <a:stretch/>
        </p:blipFill>
        <p:spPr>
          <a:xfrm>
            <a:off x="0" y="1"/>
            <a:ext cx="12192000" cy="540000"/>
          </a:xfrm>
          <a:prstGeom prst="rect">
            <a:avLst/>
          </a:prstGeom>
        </p:spPr>
      </p:pic>
      <p:pic>
        <p:nvPicPr>
          <p:cNvPr id="12" name="Google Shape;112;p14">
            <a:extLst>
              <a:ext uri="{FF2B5EF4-FFF2-40B4-BE49-F238E27FC236}">
                <a16:creationId xmlns:a16="http://schemas.microsoft.com/office/drawing/2014/main" id="{DF6E9A49-FC5D-1246-8A40-B1B144608CCA}"/>
              </a:ext>
            </a:extLst>
          </p:cNvPr>
          <p:cNvPicPr preferRelativeResize="0">
            <a:picLocks noChangeAspect="1"/>
          </p:cNvPicPr>
          <p:nvPr/>
        </p:nvPicPr>
        <p:blipFill rotWithShape="1">
          <a:blip r:embed="rId4">
            <a:alphaModFix/>
          </a:blip>
          <a:srcRect/>
          <a:stretch/>
        </p:blipFill>
        <p:spPr>
          <a:xfrm>
            <a:off x="10395077" y="6109424"/>
            <a:ext cx="1796923" cy="720000"/>
          </a:xfrm>
          <a:prstGeom prst="rect">
            <a:avLst/>
          </a:prstGeom>
          <a:noFill/>
          <a:ln>
            <a:noFill/>
          </a:ln>
        </p:spPr>
      </p:pic>
      <p:sp>
        <p:nvSpPr>
          <p:cNvPr id="16" name="Google Shape;119;p15">
            <a:extLst>
              <a:ext uri="{FF2B5EF4-FFF2-40B4-BE49-F238E27FC236}">
                <a16:creationId xmlns:a16="http://schemas.microsoft.com/office/drawing/2014/main" id="{7CCBE414-8723-B94D-A97A-13E0E0A1AE31}"/>
              </a:ext>
            </a:extLst>
          </p:cNvPr>
          <p:cNvSpPr txBox="1">
            <a:spLocks noGrp="1"/>
          </p:cNvSpPr>
          <p:nvPr>
            <p:ph type="title"/>
          </p:nvPr>
        </p:nvSpPr>
        <p:spPr>
          <a:xfrm>
            <a:off x="671332" y="268331"/>
            <a:ext cx="11139668" cy="1499616"/>
          </a:xfrm>
          <a:prstGeom prst="rect">
            <a:avLst/>
          </a:prstGeom>
          <a:noFill/>
          <a:ln>
            <a:noFill/>
          </a:ln>
        </p:spPr>
        <p:txBody>
          <a:bodyPr spcFirstLastPara="1" wrap="square" lIns="91425" tIns="45700" rIns="91425" bIns="45700" anchor="t" anchorCtr="0">
            <a:noAutofit/>
          </a:bodyPr>
          <a:lstStyle/>
          <a:p>
            <a:pPr marL="0" marR="0" lvl="0" indent="0" algn="r" rtl="0">
              <a:lnSpc>
                <a:spcPct val="90000"/>
              </a:lnSpc>
              <a:spcBef>
                <a:spcPts val="0"/>
              </a:spcBef>
              <a:spcAft>
                <a:spcPts val="0"/>
              </a:spcAft>
              <a:buClr>
                <a:schemeClr val="dk2"/>
              </a:buClr>
              <a:buSzPts val="5100"/>
              <a:buFont typeface="Impact"/>
              <a:buNone/>
            </a:pPr>
            <a:r>
              <a:rPr lang="en-US" sz="6000" cap="none" dirty="0">
                <a:solidFill>
                  <a:schemeClr val="bg1"/>
                </a:solidFill>
                <a:latin typeface="Impact"/>
                <a:sym typeface="Impact"/>
              </a:rPr>
              <a:t>CREDITS</a:t>
            </a:r>
            <a:endParaRPr sz="6000" dirty="0">
              <a:solidFill>
                <a:schemeClr val="bg1"/>
              </a:solidFill>
            </a:endParaRPr>
          </a:p>
        </p:txBody>
      </p:sp>
      <p:sp>
        <p:nvSpPr>
          <p:cNvPr id="8" name="Google Shape;137;p17">
            <a:extLst>
              <a:ext uri="{FF2B5EF4-FFF2-40B4-BE49-F238E27FC236}">
                <a16:creationId xmlns:a16="http://schemas.microsoft.com/office/drawing/2014/main" id="{960B4556-A955-704E-9712-0BC0180A50B5}"/>
              </a:ext>
            </a:extLst>
          </p:cNvPr>
          <p:cNvSpPr txBox="1"/>
          <p:nvPr/>
        </p:nvSpPr>
        <p:spPr>
          <a:xfrm>
            <a:off x="220423" y="2031022"/>
            <a:ext cx="11635404" cy="4522696"/>
          </a:xfrm>
          <a:prstGeom prst="rect">
            <a:avLst/>
          </a:prstGeom>
          <a:noFill/>
          <a:ln>
            <a:noFill/>
          </a:ln>
        </p:spPr>
        <p:txBody>
          <a:bodyPr spcFirstLastPara="1" wrap="square" lIns="91425" tIns="45700" rIns="91425" bIns="45700" anchor="t" anchorCtr="0">
            <a:noAutofit/>
          </a:bodyPr>
          <a:lstStyle/>
          <a:p>
            <a:pPr lvl="0">
              <a:lnSpc>
                <a:spcPct val="110000"/>
              </a:lnSpc>
              <a:buClr>
                <a:schemeClr val="dk2"/>
              </a:buClr>
              <a:buSzPts val="2000"/>
            </a:pPr>
            <a:r>
              <a:rPr lang="en-US" sz="2000" b="1" i="0" u="none" strike="noStrike" cap="none" dirty="0">
                <a:solidFill>
                  <a:srgbClr val="595959"/>
                </a:solidFill>
                <a:latin typeface="Helvetica" pitchFamily="2" charset="0"/>
                <a:ea typeface="Cabin"/>
                <a:cs typeface="Cabin"/>
                <a:sym typeface="Cabin"/>
              </a:rPr>
              <a:t>Team Contributions</a:t>
            </a:r>
          </a:p>
          <a:p>
            <a:pPr lvl="0">
              <a:lnSpc>
                <a:spcPct val="110000"/>
              </a:lnSpc>
              <a:buClr>
                <a:schemeClr val="dk2"/>
              </a:buClr>
              <a:buSzPts val="2000"/>
            </a:pPr>
            <a:endParaRPr lang="en-US" sz="1800" b="1" dirty="0">
              <a:solidFill>
                <a:srgbClr val="595959"/>
              </a:solidFill>
              <a:latin typeface="Helvetica" pitchFamily="2" charset="0"/>
              <a:ea typeface="Cabin"/>
              <a:cs typeface="Cabin"/>
              <a:sym typeface="Cabin"/>
            </a:endParaRPr>
          </a:p>
          <a:p>
            <a:pPr lvl="0">
              <a:lnSpc>
                <a:spcPct val="110000"/>
              </a:lnSpc>
              <a:buClr>
                <a:schemeClr val="dk2"/>
              </a:buClr>
              <a:buSzPts val="2000"/>
            </a:pPr>
            <a:endParaRPr lang="en-US" sz="1800" b="1" i="0" u="none" strike="noStrike" cap="none" dirty="0">
              <a:solidFill>
                <a:srgbClr val="595959"/>
              </a:solidFill>
              <a:latin typeface="Helvetica" pitchFamily="2" charset="0"/>
              <a:ea typeface="Cabin"/>
              <a:cs typeface="Cabin"/>
              <a:sym typeface="Cabin"/>
            </a:endParaRPr>
          </a:p>
          <a:p>
            <a:pPr lvl="0">
              <a:lnSpc>
                <a:spcPct val="110000"/>
              </a:lnSpc>
              <a:buClr>
                <a:schemeClr val="dk2"/>
              </a:buClr>
              <a:buSzPts val="2000"/>
            </a:pPr>
            <a:endParaRPr lang="en-US" sz="1800" b="1" dirty="0">
              <a:solidFill>
                <a:srgbClr val="595959"/>
              </a:solidFill>
              <a:latin typeface="Helvetica" pitchFamily="2" charset="0"/>
              <a:ea typeface="Cabin"/>
              <a:cs typeface="Cabin"/>
              <a:sym typeface="Cabin"/>
            </a:endParaRPr>
          </a:p>
          <a:p>
            <a:pPr lvl="0">
              <a:lnSpc>
                <a:spcPct val="110000"/>
              </a:lnSpc>
              <a:buClr>
                <a:schemeClr val="dk2"/>
              </a:buClr>
              <a:buSzPts val="2000"/>
            </a:pPr>
            <a:endParaRPr lang="en-US" sz="1800" b="1" i="0" u="none" strike="noStrike" cap="none" dirty="0">
              <a:solidFill>
                <a:srgbClr val="595959"/>
              </a:solidFill>
              <a:latin typeface="Helvetica" pitchFamily="2" charset="0"/>
              <a:ea typeface="Cabin"/>
              <a:cs typeface="Cabin"/>
              <a:sym typeface="Cabin"/>
            </a:endParaRPr>
          </a:p>
          <a:p>
            <a:pPr lvl="0">
              <a:lnSpc>
                <a:spcPct val="110000"/>
              </a:lnSpc>
              <a:buClr>
                <a:schemeClr val="dk2"/>
              </a:buClr>
              <a:buSzPts val="2000"/>
            </a:pPr>
            <a:endParaRPr lang="en-US" sz="1800" b="1" dirty="0">
              <a:solidFill>
                <a:srgbClr val="595959"/>
              </a:solidFill>
              <a:latin typeface="Helvetica" pitchFamily="2" charset="0"/>
              <a:ea typeface="Cabin"/>
              <a:cs typeface="Cabin"/>
              <a:sym typeface="Cabin"/>
            </a:endParaRPr>
          </a:p>
          <a:p>
            <a:pPr lvl="0">
              <a:lnSpc>
                <a:spcPct val="110000"/>
              </a:lnSpc>
              <a:buClr>
                <a:schemeClr val="dk2"/>
              </a:buClr>
              <a:buSzPts val="2000"/>
            </a:pPr>
            <a:endParaRPr lang="en-US" sz="1800" b="1" i="0" u="none" strike="noStrike" cap="none" dirty="0">
              <a:solidFill>
                <a:srgbClr val="595959"/>
              </a:solidFill>
              <a:latin typeface="Helvetica" pitchFamily="2" charset="0"/>
              <a:ea typeface="Cabin"/>
              <a:cs typeface="Cabin"/>
              <a:sym typeface="Cabin"/>
            </a:endParaRPr>
          </a:p>
          <a:p>
            <a:pPr lvl="0">
              <a:lnSpc>
                <a:spcPct val="110000"/>
              </a:lnSpc>
              <a:buClr>
                <a:schemeClr val="dk2"/>
              </a:buClr>
              <a:buSzPts val="2000"/>
            </a:pPr>
            <a:endParaRPr lang="en-US" sz="1800" b="1" dirty="0">
              <a:solidFill>
                <a:srgbClr val="595959"/>
              </a:solidFill>
              <a:latin typeface="Helvetica" pitchFamily="2" charset="0"/>
              <a:ea typeface="Cabin"/>
              <a:cs typeface="Cabin"/>
              <a:sym typeface="Cabin"/>
            </a:endParaRPr>
          </a:p>
          <a:p>
            <a:pPr lvl="0">
              <a:lnSpc>
                <a:spcPct val="110000"/>
              </a:lnSpc>
              <a:buClr>
                <a:schemeClr val="dk2"/>
              </a:buClr>
              <a:buSzPts val="2000"/>
            </a:pPr>
            <a:endParaRPr lang="en-US" sz="1800" b="1" i="0" u="none" strike="noStrike" cap="none" dirty="0">
              <a:solidFill>
                <a:srgbClr val="595959"/>
              </a:solidFill>
              <a:latin typeface="Helvetica" pitchFamily="2" charset="0"/>
              <a:ea typeface="Cabin"/>
              <a:cs typeface="Cabin"/>
              <a:sym typeface="Cabin"/>
            </a:endParaRPr>
          </a:p>
          <a:p>
            <a:pPr lvl="0">
              <a:lnSpc>
                <a:spcPct val="110000"/>
              </a:lnSpc>
              <a:buClr>
                <a:schemeClr val="dk2"/>
              </a:buClr>
              <a:buSzPts val="2000"/>
            </a:pPr>
            <a:endParaRPr lang="en-US" sz="1800" b="1" dirty="0">
              <a:solidFill>
                <a:srgbClr val="595959"/>
              </a:solidFill>
              <a:latin typeface="Helvetica" pitchFamily="2" charset="0"/>
              <a:ea typeface="Cabin"/>
              <a:cs typeface="Cabin"/>
              <a:sym typeface="Cabin"/>
            </a:endParaRPr>
          </a:p>
          <a:p>
            <a:pPr lvl="0">
              <a:lnSpc>
                <a:spcPct val="110000"/>
              </a:lnSpc>
              <a:buClr>
                <a:schemeClr val="dk2"/>
              </a:buClr>
              <a:buSzPts val="2000"/>
            </a:pPr>
            <a:endParaRPr lang="en-US" sz="1800" b="1" i="0" u="none" strike="noStrike" cap="none" dirty="0">
              <a:solidFill>
                <a:srgbClr val="595959"/>
              </a:solidFill>
              <a:latin typeface="Helvetica" pitchFamily="2" charset="0"/>
              <a:ea typeface="Cabin"/>
              <a:cs typeface="Cabin"/>
              <a:sym typeface="Cabin"/>
            </a:endParaRPr>
          </a:p>
          <a:p>
            <a:pPr lvl="0">
              <a:lnSpc>
                <a:spcPct val="110000"/>
              </a:lnSpc>
              <a:buClr>
                <a:schemeClr val="dk2"/>
              </a:buClr>
              <a:buSzPts val="2000"/>
            </a:pPr>
            <a:r>
              <a:rPr lang="en-US" sz="1800" dirty="0">
                <a:solidFill>
                  <a:srgbClr val="595959"/>
                </a:solidFill>
                <a:latin typeface="Helvetica" pitchFamily="2" charset="0"/>
                <a:ea typeface="Cabin"/>
                <a:cs typeface="Cabin"/>
                <a:sym typeface="Cabin"/>
              </a:rPr>
              <a:t>Special thanks to Mark and Cath, WULI founders for being a pleasure to work with over the year</a:t>
            </a:r>
          </a:p>
          <a:p>
            <a:pPr lvl="0">
              <a:lnSpc>
                <a:spcPct val="110000"/>
              </a:lnSpc>
              <a:buClr>
                <a:schemeClr val="dk2"/>
              </a:buClr>
              <a:buSzPts val="2000"/>
            </a:pPr>
            <a:r>
              <a:rPr lang="en-US" sz="1800" dirty="0">
                <a:solidFill>
                  <a:srgbClr val="595959"/>
                </a:solidFill>
                <a:latin typeface="Helvetica" pitchFamily="2" charset="0"/>
                <a:ea typeface="Cabin"/>
                <a:cs typeface="Cabin"/>
                <a:sym typeface="Cabin"/>
              </a:rPr>
              <a:t>Huge thank-you to Wayne for all of your guidance this semester!</a:t>
            </a:r>
            <a:endParaRPr lang="en-US" sz="1800" dirty="0">
              <a:latin typeface="Helvetica" pitchFamily="2" charset="0"/>
            </a:endParaRPr>
          </a:p>
        </p:txBody>
      </p:sp>
      <p:graphicFrame>
        <p:nvGraphicFramePr>
          <p:cNvPr id="2" name="Table 1">
            <a:extLst>
              <a:ext uri="{FF2B5EF4-FFF2-40B4-BE49-F238E27FC236}">
                <a16:creationId xmlns:a16="http://schemas.microsoft.com/office/drawing/2014/main" id="{E63B1C7B-363D-2242-9F4F-A31233285896}"/>
              </a:ext>
            </a:extLst>
          </p:cNvPr>
          <p:cNvGraphicFramePr>
            <a:graphicFrameLocks noGrp="1"/>
          </p:cNvGraphicFramePr>
          <p:nvPr>
            <p:extLst>
              <p:ext uri="{D42A27DB-BD31-4B8C-83A1-F6EECF244321}">
                <p14:modId xmlns:p14="http://schemas.microsoft.com/office/powerpoint/2010/main" val="4107507191"/>
              </p:ext>
            </p:extLst>
          </p:nvPr>
        </p:nvGraphicFramePr>
        <p:xfrm>
          <a:off x="220423" y="2382620"/>
          <a:ext cx="11613442" cy="2966720"/>
        </p:xfrm>
        <a:graphic>
          <a:graphicData uri="http://schemas.openxmlformats.org/drawingml/2006/table">
            <a:tbl>
              <a:tblPr firstRow="1" bandRow="1">
                <a:tableStyleId>{413EE929-C99D-42A4-AD66-F6931C3152E1}</a:tableStyleId>
              </a:tblPr>
              <a:tblGrid>
                <a:gridCol w="3405442">
                  <a:extLst>
                    <a:ext uri="{9D8B030D-6E8A-4147-A177-3AD203B41FA5}">
                      <a16:colId xmlns:a16="http://schemas.microsoft.com/office/drawing/2014/main" val="2016006582"/>
                    </a:ext>
                  </a:extLst>
                </a:gridCol>
                <a:gridCol w="2052000">
                  <a:extLst>
                    <a:ext uri="{9D8B030D-6E8A-4147-A177-3AD203B41FA5}">
                      <a16:colId xmlns:a16="http://schemas.microsoft.com/office/drawing/2014/main" val="2316370350"/>
                    </a:ext>
                  </a:extLst>
                </a:gridCol>
                <a:gridCol w="2052000">
                  <a:extLst>
                    <a:ext uri="{9D8B030D-6E8A-4147-A177-3AD203B41FA5}">
                      <a16:colId xmlns:a16="http://schemas.microsoft.com/office/drawing/2014/main" val="1067149756"/>
                    </a:ext>
                  </a:extLst>
                </a:gridCol>
                <a:gridCol w="2052000">
                  <a:extLst>
                    <a:ext uri="{9D8B030D-6E8A-4147-A177-3AD203B41FA5}">
                      <a16:colId xmlns:a16="http://schemas.microsoft.com/office/drawing/2014/main" val="1846673086"/>
                    </a:ext>
                  </a:extLst>
                </a:gridCol>
                <a:gridCol w="2052000">
                  <a:extLst>
                    <a:ext uri="{9D8B030D-6E8A-4147-A177-3AD203B41FA5}">
                      <a16:colId xmlns:a16="http://schemas.microsoft.com/office/drawing/2014/main" val="3489572950"/>
                    </a:ext>
                  </a:extLst>
                </a:gridCol>
              </a:tblGrid>
              <a:tr h="370840">
                <a:tc>
                  <a:txBody>
                    <a:bodyPr/>
                    <a:lstStyle/>
                    <a:p>
                      <a:endParaRPr lang="en-US" sz="1600" dirty="0">
                        <a:latin typeface="Helvetica" pitchFamily="2" charset="0"/>
                      </a:endParaRPr>
                    </a:p>
                  </a:txBody>
                  <a:tcP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pPr algn="ctr"/>
                      <a:r>
                        <a:rPr lang="en-US" sz="1600" dirty="0">
                          <a:latin typeface="Helvetica" pitchFamily="2" charset="0"/>
                        </a:rPr>
                        <a:t>Robert</a:t>
                      </a: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Issak</a:t>
                      </a: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Teagan</a:t>
                      </a: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pPr algn="ctr"/>
                      <a:r>
                        <a:rPr lang="en-US" sz="1600" dirty="0">
                          <a:latin typeface="Helvetica" pitchFamily="2" charset="0"/>
                        </a:rPr>
                        <a:t>Amit</a:t>
                      </a:r>
                    </a:p>
                  </a:txBody>
                  <a:tcP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4397345"/>
                  </a:ext>
                </a:extLst>
              </a:tr>
              <a:tr h="370840">
                <a:tc>
                  <a:txBody>
                    <a:bodyPr/>
                    <a:lstStyle/>
                    <a:p>
                      <a:pPr algn="r"/>
                      <a:r>
                        <a:rPr lang="en-US" sz="1600" dirty="0">
                          <a:latin typeface="Helvetica" pitchFamily="2" charset="0"/>
                        </a:rPr>
                        <a:t>GPS Research Report</a:t>
                      </a:r>
                    </a:p>
                  </a:txBody>
                  <a:tcP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6434573"/>
                  </a:ext>
                </a:extLst>
              </a:tr>
              <a:tr h="370840">
                <a:tc>
                  <a:txBody>
                    <a:bodyPr/>
                    <a:lstStyle/>
                    <a:p>
                      <a:pPr algn="r"/>
                      <a:r>
                        <a:rPr lang="en-US" sz="1600" dirty="0">
                          <a:latin typeface="Helvetica" pitchFamily="2" charset="0"/>
                        </a:rPr>
                        <a:t>Website Portal Research</a:t>
                      </a:r>
                    </a:p>
                  </a:txBody>
                  <a:tcP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88052042"/>
                  </a:ext>
                </a:extLst>
              </a:tr>
              <a:tr h="370840">
                <a:tc>
                  <a:txBody>
                    <a:bodyPr/>
                    <a:lstStyle/>
                    <a:p>
                      <a:pPr algn="r"/>
                      <a:r>
                        <a:rPr lang="en-US" sz="1600" dirty="0">
                          <a:latin typeface="Helvetica" pitchFamily="2" charset="0"/>
                        </a:rPr>
                        <a:t>Website Portal Report</a:t>
                      </a:r>
                    </a:p>
                  </a:txBody>
                  <a:tcP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26283790"/>
                  </a:ext>
                </a:extLst>
              </a:tr>
              <a:tr h="370840">
                <a:tc>
                  <a:txBody>
                    <a:bodyPr/>
                    <a:lstStyle/>
                    <a:p>
                      <a:pPr algn="r"/>
                      <a:r>
                        <a:rPr lang="en-US" sz="1600" dirty="0">
                          <a:latin typeface="Helvetica" pitchFamily="2" charset="0"/>
                        </a:rPr>
                        <a:t>Android Application Development</a:t>
                      </a:r>
                    </a:p>
                  </a:txBody>
                  <a:tcP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endParaRPr lang="en-US" sz="160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4184184523"/>
                  </a:ext>
                </a:extLst>
              </a:tr>
              <a:tr h="370840">
                <a:tc>
                  <a:txBody>
                    <a:bodyPr/>
                    <a:lstStyle/>
                    <a:p>
                      <a:pPr algn="r"/>
                      <a:r>
                        <a:rPr lang="en-US" sz="1600" dirty="0">
                          <a:latin typeface="Helvetica" pitchFamily="2" charset="0"/>
                        </a:rPr>
                        <a:t>Application Testing</a:t>
                      </a:r>
                    </a:p>
                  </a:txBody>
                  <a:tcP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extLst>
                  <a:ext uri="{0D108BD9-81ED-4DB2-BD59-A6C34878D82A}">
                    <a16:rowId xmlns:a16="http://schemas.microsoft.com/office/drawing/2014/main" val="1345519388"/>
                  </a:ext>
                </a:extLst>
              </a:tr>
              <a:tr h="370840">
                <a:tc>
                  <a:txBody>
                    <a:bodyPr/>
                    <a:lstStyle/>
                    <a:p>
                      <a:pPr algn="r"/>
                      <a:r>
                        <a:rPr lang="en-US" sz="1600" dirty="0">
                          <a:latin typeface="Helvetica" pitchFamily="2" charset="0"/>
                        </a:rPr>
                        <a:t>Documentation</a:t>
                      </a:r>
                    </a:p>
                  </a:txBody>
                  <a:tcP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92D050"/>
                    </a:solid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96726452"/>
                  </a:ext>
                </a:extLst>
              </a:tr>
              <a:tr h="370840">
                <a:tc>
                  <a:txBody>
                    <a:bodyPr/>
                    <a:lstStyle/>
                    <a:p>
                      <a:pPr algn="r"/>
                      <a:r>
                        <a:rPr lang="en-US" sz="1600" dirty="0">
                          <a:latin typeface="Helvetica" pitchFamily="2" charset="0"/>
                        </a:rPr>
                        <a:t>Meeting Attendance</a:t>
                      </a:r>
                    </a:p>
                  </a:txBody>
                  <a:tcPr>
                    <a:lnL w="3175"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solidFill>
                      <a:srgbClr val="92D050"/>
                    </a:solid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solidFill>
                      <a:srgbClr val="92D050"/>
                    </a:solid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solidFill>
                      <a:srgbClr val="92D050"/>
                    </a:solidFill>
                  </a:tcPr>
                </a:tc>
                <a:tc>
                  <a:txBody>
                    <a:bodyPr/>
                    <a:lstStyle/>
                    <a:p>
                      <a:endParaRPr lang="en-US" sz="1600" dirty="0">
                        <a:latin typeface="Helvetica" pitchFamily="2" charset="0"/>
                      </a:endParaRPr>
                    </a:p>
                  </a:txBody>
                  <a:tcPr>
                    <a:lnL w="3175" cap="flat" cmpd="sng" algn="ctr">
                      <a:solidFill>
                        <a:schemeClr val="tx1"/>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noFill/>
                      <a:prstDash val="solid"/>
                      <a:round/>
                      <a:headEnd type="none" w="med" len="med"/>
                      <a:tailEnd type="none" w="med" len="med"/>
                    </a:lnB>
                    <a:solidFill>
                      <a:srgbClr val="92D050"/>
                    </a:solidFill>
                  </a:tcPr>
                </a:tc>
                <a:extLst>
                  <a:ext uri="{0D108BD9-81ED-4DB2-BD59-A6C34878D82A}">
                    <a16:rowId xmlns:a16="http://schemas.microsoft.com/office/drawing/2014/main" val="3519673906"/>
                  </a:ext>
                </a:extLst>
              </a:tr>
            </a:tbl>
          </a:graphicData>
        </a:graphic>
      </p:graphicFrame>
    </p:spTree>
    <p:extLst>
      <p:ext uri="{BB962C8B-B14F-4D97-AF65-F5344CB8AC3E}">
        <p14:creationId xmlns:p14="http://schemas.microsoft.com/office/powerpoint/2010/main" val="2686547798"/>
      </p:ext>
    </p:extLst>
  </p:cSld>
  <p:clrMapOvr>
    <a:masterClrMapping/>
  </p:clrMapOvr>
  <p:transition spd="slow">
    <p:push/>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{5D75BE43-2E53-F342-B5F5-EE2151D9E119}tf10001061</Template>
  <TotalTime>4454</TotalTime>
  <Words>1329</Words>
  <Application>Microsoft Macintosh PowerPoint</Application>
  <PresentationFormat>Widescreen</PresentationFormat>
  <Paragraphs>144</Paragraphs>
  <Slides>7</Slides>
  <Notes>7</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Cabin</vt:lpstr>
      <vt:lpstr>Impact</vt:lpstr>
      <vt:lpstr>Helvetica</vt:lpstr>
      <vt:lpstr>Tw Cen MT Condensed</vt:lpstr>
      <vt:lpstr>Wingdings 3</vt:lpstr>
      <vt:lpstr>Tw Cen MT</vt:lpstr>
      <vt:lpstr>Calibri</vt:lpstr>
      <vt:lpstr>Arial</vt:lpstr>
      <vt:lpstr>Integral</vt:lpstr>
      <vt:lpstr>WULI X RITA SOLUTIONS</vt:lpstr>
      <vt:lpstr>PRODUCT &amp; DOMAIN</vt:lpstr>
      <vt:lpstr>TRACKING</vt:lpstr>
      <vt:lpstr>ARTEFACT: APP</vt:lpstr>
      <vt:lpstr>ARTEFACT: PROPOSAL REPORTS</vt:lpstr>
      <vt:lpstr>QUALITY METRICS</vt:lpstr>
      <vt:lpstr>CREDITS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WULI X RITA SOLUTIONS</dc:title>
  <cp:lastModifiedBy>Issak Madden</cp:lastModifiedBy>
  <cp:revision>41</cp:revision>
  <dcterms:modified xsi:type="dcterms:W3CDTF">2018-10-26T02:13:56Z</dcterms:modified>
</cp:coreProperties>
</file>